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theme/themeOverride1.xml" ContentType="application/vnd.openxmlformats-officedocument.themeOverride+xml"/>
  <Override PartName="/ppt/charts/chart5.xml" ContentType="application/vnd.openxmlformats-officedocument.drawingml.chart+xml"/>
  <Override PartName="/ppt/theme/themeOverride2.xml" ContentType="application/vnd.openxmlformats-officedocument.themeOverride+xml"/>
  <Override PartName="/ppt/charts/chart6.xml" ContentType="application/vnd.openxmlformats-officedocument.drawingml.chart+xml"/>
  <Override PartName="/ppt/theme/themeOverride3.xml" ContentType="application/vnd.openxmlformats-officedocument.themeOverride+xml"/>
  <Override PartName="/ppt/charts/chart7.xml" ContentType="application/vnd.openxmlformats-officedocument.drawingml.chart+xml"/>
  <Override PartName="/ppt/theme/themeOverride4.xml" ContentType="application/vnd.openxmlformats-officedocument.themeOverride+xml"/>
  <Override PartName="/ppt/charts/chart8.xml" ContentType="application/vnd.openxmlformats-officedocument.drawingml.chart+xml"/>
  <Override PartName="/ppt/theme/themeOverride5.xml" ContentType="application/vnd.openxmlformats-officedocument.themeOverride+xml"/>
  <Override PartName="/ppt/charts/chart9.xml" ContentType="application/vnd.openxmlformats-officedocument.drawingml.chart+xml"/>
  <Override PartName="/ppt/theme/themeOverride6.xml" ContentType="application/vnd.openxmlformats-officedocument.themeOverride+xml"/>
  <Override PartName="/ppt/charts/chart10.xml" ContentType="application/vnd.openxmlformats-officedocument.drawingml.chart+xml"/>
  <Override PartName="/ppt/theme/themeOverride7.xml" ContentType="application/vnd.openxmlformats-officedocument.themeOverride+xml"/>
  <Override PartName="/ppt/charts/chart11.xml" ContentType="application/vnd.openxmlformats-officedocument.drawingml.chart+xml"/>
  <Override PartName="/ppt/theme/themeOverride8.xml" ContentType="application/vnd.openxmlformats-officedocument.themeOverride+xml"/>
  <Override PartName="/ppt/charts/chart12.xml" ContentType="application/vnd.openxmlformats-officedocument.drawingml.chart+xml"/>
  <Override PartName="/ppt/theme/themeOverride9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28" r:id="rId1"/>
  </p:sldMasterIdLst>
  <p:notesMasterIdLst>
    <p:notesMasterId r:id="rId9"/>
  </p:notesMasterIdLst>
  <p:sldIdLst>
    <p:sldId id="256" r:id="rId2"/>
    <p:sldId id="257" r:id="rId3"/>
    <p:sldId id="269" r:id="rId4"/>
    <p:sldId id="258" r:id="rId5"/>
    <p:sldId id="270" r:id="rId6"/>
    <p:sldId id="271" r:id="rId7"/>
    <p:sldId id="27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5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PR%20Acredit%20Pharmacy\AK-FF-2017\AK%2003-01%20KandidStud%20Pharmacy\03-01%20KandidStud%20Pharmacy%20FIGURES.xls" TargetMode="External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oleObject" Target="file:///D:\PR%20Acredit%20Pharmacy\AK-FF-2017\AK%2003-01%20KandidStud%20Pharmacy\03-01%20KandidStud%20Pharmacy%20FIGURES.xls" TargetMode="External"/><Relationship Id="rId1" Type="http://schemas.openxmlformats.org/officeDocument/2006/relationships/themeOverride" Target="../theme/themeOverride7.xml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oleObject" Target="file:///D:\PR%20Acredit%20Pharmacy\AK-FF-2017\AK%2003-01%20KandidStud%20Pharmacy\03-01%20KandidStud%20Pharmacy%20FIGURES.xls" TargetMode="External"/><Relationship Id="rId1" Type="http://schemas.openxmlformats.org/officeDocument/2006/relationships/themeOverride" Target="../theme/themeOverride8.xml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oleObject" Target="file:///D:\PR%20Acredit%20Pharmacy\AK-FF-2017\AK%2003-01%20KandidStud%20Pharmacy\03-01%20KandidStud%20Pharmacy%20FIGURES.xls" TargetMode="External"/><Relationship Id="rId1" Type="http://schemas.openxmlformats.org/officeDocument/2006/relationships/themeOverride" Target="../theme/themeOverride9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PR%20Acredit%20Pharmacy\AK-FF-2017\AK%2003-01%20KandidStud%20Pharmacy\03-01%20KandidStud%20Pharmacy%20FIGURES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D:\PR%20Acredit%20Pharmacy\AK-FF-2017\AK%2003-01%20KandidStud%20Pharmacy\03-01%20KandidStud%20Pharmacy%20FIGURES.xls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file:///D:\PR%20Acredit%20Pharmacy\AK-FF-2017\AK%2003-01%20KandidStud%20Pharmacy\03-01%20KandidStud%20Pharmacy%20FIGURES.xls" TargetMode="External"/><Relationship Id="rId1" Type="http://schemas.openxmlformats.org/officeDocument/2006/relationships/themeOverride" Target="../theme/themeOverride1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oleObject" Target="file:///D:\PR%20Acredit%20Pharmacy\AK-FF-2017\AK%2003-01%20KandidStud%20Pharmacy\03-01%20KandidStud%20Pharmacy%20FIGURES.xls" TargetMode="External"/><Relationship Id="rId1" Type="http://schemas.openxmlformats.org/officeDocument/2006/relationships/themeOverride" Target="../theme/themeOverride2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oleObject" Target="file:///D:\PR%20Acredit%20Pharmacy\AK-FF-2017\AK%2003-01%20KandidStud%20Pharmacy\03-01%20KandidStud%20Pharmacy%20FIGURES.xls" TargetMode="External"/><Relationship Id="rId1" Type="http://schemas.openxmlformats.org/officeDocument/2006/relationships/themeOverride" Target="../theme/themeOverride3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oleObject" Target="file:///D:\PR%20Acredit%20Pharmacy\AK-FF-2017\AK%2003-01%20KandidStud%20Pharmacy\03-01%20KandidStud%20Pharmacy%20FIGURES.xls" TargetMode="External"/><Relationship Id="rId1" Type="http://schemas.openxmlformats.org/officeDocument/2006/relationships/themeOverride" Target="../theme/themeOverride4.xm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oleObject" Target="file:///D:\PR%20Acredit%20Pharmacy\AK-FF-2017\AK%2003-01%20KandidStud%20Pharmacy\03-01%20KandidStud%20Pharmacy%20FIGURES.xls" TargetMode="External"/><Relationship Id="rId1" Type="http://schemas.openxmlformats.org/officeDocument/2006/relationships/themeOverride" Target="../theme/themeOverride5.xm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oleObject" Target="file:///D:\PR%20Acredit%20Pharmacy\AK-FF-2017\AK%2003-01%20KandidStud%20Pharmacy\03-01%20KandidStud%20Pharmacy%20FIGURES.xls" TargetMode="External"/><Relationship Id="rId1" Type="http://schemas.openxmlformats.org/officeDocument/2006/relationships/themeOverride" Target="../theme/themeOverrid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Лист1!$A$1:$A$5</c:f>
              <c:strCache>
                <c:ptCount val="5"/>
                <c:pt idx="0">
                  <c:v>по настояване на родителите</c:v>
                </c:pt>
                <c:pt idx="1">
                  <c:v>по препоръка на приятели и съученици</c:v>
                </c:pt>
                <c:pt idx="2">
                  <c:v>по финансови причини</c:v>
                </c:pt>
                <c:pt idx="3">
                  <c:v>близостта на МУ-Плевен с местоживеенето ми</c:v>
                </c:pt>
                <c:pt idx="4">
                  <c:v>лични убеждения</c:v>
                </c:pt>
              </c:strCache>
            </c:strRef>
          </c:cat>
          <c:val>
            <c:numRef>
              <c:f>Лист1!$B$1:$B$5</c:f>
              <c:numCache>
                <c:formatCode>0.0;[Red]0.0</c:formatCode>
                <c:ptCount val="5"/>
                <c:pt idx="0">
                  <c:v>11.4</c:v>
                </c:pt>
                <c:pt idx="1">
                  <c:v>8.5</c:v>
                </c:pt>
                <c:pt idx="2">
                  <c:v>31.3</c:v>
                </c:pt>
                <c:pt idx="3">
                  <c:v>47.1</c:v>
                </c:pt>
                <c:pt idx="4">
                  <c:v>1.4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203577600"/>
        <c:axId val="203593216"/>
      </c:barChart>
      <c:catAx>
        <c:axId val="2035776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900"/>
            </a:pPr>
            <a:endParaRPr lang="en-US"/>
          </a:p>
        </c:txPr>
        <c:crossAx val="203593216"/>
        <c:crosses val="autoZero"/>
        <c:auto val="1"/>
        <c:lblAlgn val="ctr"/>
        <c:lblOffset val="100"/>
        <c:noMultiLvlLbl val="0"/>
      </c:catAx>
      <c:valAx>
        <c:axId val="203593216"/>
        <c:scaling>
          <c:orientation val="minMax"/>
        </c:scaling>
        <c:delete val="1"/>
        <c:axPos val="l"/>
        <c:numFmt formatCode="0.0;[Red]0.0" sourceLinked="1"/>
        <c:majorTickMark val="out"/>
        <c:minorTickMark val="none"/>
        <c:tickLblPos val="nextTo"/>
        <c:crossAx val="20357760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0272445361821396"/>
          <c:y val="0.20255796741538523"/>
          <c:w val="0.80692788520573733"/>
          <c:h val="0.76087869321709356"/>
        </c:manualLayout>
      </c:layout>
      <c:pie3DChart>
        <c:varyColors val="1"/>
        <c:ser>
          <c:idx val="0"/>
          <c:order val="0"/>
          <c:explosion val="25"/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Pt>
            <c:idx val="3"/>
            <c:bubble3D val="0"/>
          </c:dPt>
          <c:dLbls>
            <c:dLbl>
              <c:idx val="0"/>
              <c:layout>
                <c:manualLayout>
                  <c:x val="-0.13625459744238944"/>
                  <c:y val="-0.22306712652842495"/>
                </c:manualLayout>
              </c:layout>
              <c:tx>
                <c:rich>
                  <a:bodyPr/>
                  <a:lstStyle/>
                  <a:p>
                    <a:r>
                      <a:rPr lang="ru-RU" dirty="0">
                        <a:solidFill>
                          <a:schemeClr val="bg1"/>
                        </a:solidFill>
                      </a:rPr>
                      <a:t>да, удовлетворява ме напълно
87%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Лист1!$I$85:$I$88</c:f>
              <c:strCache>
                <c:ptCount val="4"/>
                <c:pt idx="0">
                  <c:v>да, удовлетворява ме напълно</c:v>
                </c:pt>
                <c:pt idx="1">
                  <c:v>да, удовлетворява ме отчасти</c:v>
                </c:pt>
                <c:pt idx="2">
                  <c:v>нямам мнение</c:v>
                </c:pt>
                <c:pt idx="3">
                  <c:v>не, въобще не ме удовлетворява</c:v>
                </c:pt>
              </c:strCache>
            </c:strRef>
          </c:cat>
          <c:val>
            <c:numRef>
              <c:f>Лист1!$J$85:$J$88</c:f>
              <c:numCache>
                <c:formatCode>General</c:formatCode>
                <c:ptCount val="4"/>
                <c:pt idx="0">
                  <c:v>86.8</c:v>
                </c:pt>
                <c:pt idx="1">
                  <c:v>9.1999999999999993</c:v>
                </c:pt>
                <c:pt idx="2">
                  <c:v>1.4</c:v>
                </c:pt>
                <c:pt idx="3">
                  <c:v>2.6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  <c:spPr>
        <a:noFill/>
        <a:ln w="25400">
          <a:noFill/>
        </a:ln>
      </c:spPr>
    </c:plotArea>
    <c:plotVisOnly val="1"/>
    <c:dispBlanksAs val="zero"/>
    <c:showDLblsOverMax val="0"/>
  </c:chart>
  <c:externalData r:id="rId2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cat>
            <c:strRef>
              <c:f>Лист1!$A$106:$A$108</c:f>
              <c:strCache>
                <c:ptCount val="3"/>
                <c:pt idx="0">
                  <c:v>да, напълно</c:v>
                </c:pt>
                <c:pt idx="1">
                  <c:v>да, отчасти</c:v>
                </c:pt>
                <c:pt idx="2">
                  <c:v>нямам мнение</c:v>
                </c:pt>
              </c:strCache>
            </c:strRef>
          </c:cat>
          <c:val>
            <c:numRef>
              <c:f>Лист1!$B$106:$B$108</c:f>
              <c:numCache>
                <c:formatCode>General</c:formatCode>
                <c:ptCount val="3"/>
                <c:pt idx="0">
                  <c:v>68.400000000000006</c:v>
                </c:pt>
                <c:pt idx="1">
                  <c:v>21.1</c:v>
                </c:pt>
                <c:pt idx="2">
                  <c:v>10.5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156292608"/>
        <c:axId val="156294144"/>
        <c:axId val="0"/>
      </c:bar3DChart>
      <c:catAx>
        <c:axId val="1562926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56294144"/>
        <c:crosses val="autoZero"/>
        <c:auto val="1"/>
        <c:lblAlgn val="ctr"/>
        <c:lblOffset val="100"/>
        <c:noMultiLvlLbl val="0"/>
      </c:catAx>
      <c:valAx>
        <c:axId val="156294144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56292608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externalData r:id="rId2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Лист1!$J$106:$J$108</c:f>
              <c:strCache>
                <c:ptCount val="3"/>
                <c:pt idx="0">
                  <c:v>да, смятам</c:v>
                </c:pt>
                <c:pt idx="1">
                  <c:v>не, не смятам</c:v>
                </c:pt>
                <c:pt idx="2">
                  <c:v>не мога да преценя</c:v>
                </c:pt>
              </c:strCache>
            </c:strRef>
          </c:cat>
          <c:val>
            <c:numRef>
              <c:f>Лист1!$K$106:$K$108</c:f>
              <c:numCache>
                <c:formatCode>General</c:formatCode>
                <c:ptCount val="3"/>
                <c:pt idx="0">
                  <c:v>39.5</c:v>
                </c:pt>
                <c:pt idx="1">
                  <c:v>31.6</c:v>
                </c:pt>
                <c:pt idx="2">
                  <c:v>28.9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6113920"/>
        <c:axId val="156148480"/>
      </c:barChart>
      <c:catAx>
        <c:axId val="1561139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56148480"/>
        <c:crosses val="autoZero"/>
        <c:auto val="1"/>
        <c:lblAlgn val="ctr"/>
        <c:lblOffset val="100"/>
        <c:noMultiLvlLbl val="0"/>
      </c:catAx>
      <c:valAx>
        <c:axId val="156148480"/>
        <c:scaling>
          <c:orientation val="minMax"/>
          <c:max val="10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56113920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5.6944444444444443E-2"/>
          <c:y val="5.3240740740740741E-2"/>
          <c:w val="0.85555555555555551"/>
          <c:h val="0.81481481481481477"/>
        </c:manualLayout>
      </c:layout>
      <c:pie3DChart>
        <c:varyColors val="1"/>
        <c:ser>
          <c:idx val="0"/>
          <c:order val="0"/>
          <c:explosion val="25"/>
          <c:dPt>
            <c:idx val="0"/>
            <c:bubble3D val="0"/>
          </c:dPt>
          <c:dPt>
            <c:idx val="1"/>
            <c:bubble3D val="0"/>
          </c:dPt>
          <c:dLbls>
            <c:dLbl>
              <c:idx val="1"/>
              <c:spPr/>
              <c:txPr>
                <a:bodyPr/>
                <a:lstStyle/>
                <a:p>
                  <a:pPr>
                    <a:defRPr sz="1000">
                      <a:solidFill>
                        <a:schemeClr val="bg1"/>
                      </a:solidFill>
                    </a:defRPr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000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Лист1!$J$1:$J$2</c:f>
              <c:strCache>
                <c:ptCount val="2"/>
                <c:pt idx="0">
                  <c:v>да, кандидатствам</c:v>
                </c:pt>
                <c:pt idx="1">
                  <c:v>не, не кандидатствам</c:v>
                </c:pt>
              </c:strCache>
            </c:strRef>
          </c:cat>
          <c:val>
            <c:numRef>
              <c:f>Лист1!$K$1:$K$2</c:f>
              <c:numCache>
                <c:formatCode>General</c:formatCode>
                <c:ptCount val="2"/>
                <c:pt idx="0">
                  <c:v>47.4</c:v>
                </c:pt>
                <c:pt idx="1">
                  <c:v>52.6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zero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txPr>
              <a:bodyPr/>
              <a:lstStyle/>
              <a:p>
                <a:pPr>
                  <a:defRPr sz="10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Лист1!$A$23:$A$27</c:f>
              <c:strCache>
                <c:ptCount val="5"/>
                <c:pt idx="0">
                  <c:v>първо място</c:v>
                </c:pt>
                <c:pt idx="1">
                  <c:v>второ място</c:v>
                </c:pt>
                <c:pt idx="2">
                  <c:v>трето място</c:v>
                </c:pt>
                <c:pt idx="3">
                  <c:v>четвърто място</c:v>
                </c:pt>
                <c:pt idx="4">
                  <c:v>пето място</c:v>
                </c:pt>
              </c:strCache>
            </c:strRef>
          </c:cat>
          <c:val>
            <c:numRef>
              <c:f>Лист1!$B$23:$B$27</c:f>
              <c:numCache>
                <c:formatCode>General</c:formatCode>
                <c:ptCount val="5"/>
                <c:pt idx="0">
                  <c:v>53.8</c:v>
                </c:pt>
                <c:pt idx="1">
                  <c:v>23.2</c:v>
                </c:pt>
                <c:pt idx="2">
                  <c:v>15.4</c:v>
                </c:pt>
                <c:pt idx="3">
                  <c:v>3.8</c:v>
                </c:pt>
                <c:pt idx="4">
                  <c:v>3.8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155457792"/>
        <c:axId val="155477120"/>
      </c:barChart>
      <c:catAx>
        <c:axId val="1554577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000"/>
            </a:pPr>
            <a:endParaRPr lang="en-US"/>
          </a:p>
        </c:txPr>
        <c:crossAx val="155477120"/>
        <c:crosses val="autoZero"/>
        <c:auto val="1"/>
        <c:lblAlgn val="ctr"/>
        <c:lblOffset val="100"/>
        <c:noMultiLvlLbl val="0"/>
      </c:catAx>
      <c:valAx>
        <c:axId val="155477120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5545779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5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1527777777777778"/>
          <c:y val="6.25E-2"/>
          <c:w val="0.76944444444444449"/>
          <c:h val="0.73611111111111116"/>
        </c:manualLayout>
      </c:layout>
      <c:pie3DChart>
        <c:varyColors val="1"/>
        <c:ser>
          <c:idx val="0"/>
          <c:order val="0"/>
          <c:explosion val="25"/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Pt>
            <c:idx val="3"/>
            <c:bubble3D val="0"/>
          </c:dPt>
          <c:dPt>
            <c:idx val="4"/>
            <c:bubble3D val="0"/>
          </c:dPt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Лист1!$L$21:$L$25</c:f>
              <c:strCache>
                <c:ptCount val="5"/>
                <c:pt idx="0">
                  <c:v>има висок имидж в обществото</c:v>
                </c:pt>
                <c:pt idx="1">
                  <c:v>осигурява добри възможности за трудова реализация</c:v>
                </c:pt>
                <c:pt idx="2">
                  <c:v>свързана е с добро трудово възнаграждение</c:v>
                </c:pt>
                <c:pt idx="3">
                  <c:v>предлага съвременни, иновативни подходи</c:v>
                </c:pt>
                <c:pt idx="4">
                  <c:v>не мога да отговоря</c:v>
                </c:pt>
              </c:strCache>
            </c:strRef>
          </c:cat>
          <c:val>
            <c:numRef>
              <c:f>Лист1!$M$21:$M$25</c:f>
              <c:numCache>
                <c:formatCode>General</c:formatCode>
                <c:ptCount val="5"/>
                <c:pt idx="0">
                  <c:v>20.5</c:v>
                </c:pt>
                <c:pt idx="1">
                  <c:v>45.7</c:v>
                </c:pt>
                <c:pt idx="2">
                  <c:v>17.8</c:v>
                </c:pt>
                <c:pt idx="3">
                  <c:v>13.3</c:v>
                </c:pt>
                <c:pt idx="4">
                  <c:v>2.7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legend>
      <c:legendPos val="b"/>
      <c:layout>
        <c:manualLayout>
          <c:xMode val="edge"/>
          <c:yMode val="edge"/>
          <c:x val="1.6333989501312336E-2"/>
          <c:y val="0.67169181977252845"/>
          <c:w val="0.96455424321959748"/>
          <c:h val="0.30053040244969376"/>
        </c:manualLayout>
      </c:layout>
      <c:overlay val="0"/>
    </c:legend>
    <c:plotVisOnly val="1"/>
    <c:dispBlanksAs val="zero"/>
    <c:showDLblsOverMax val="0"/>
  </c:chart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0277777777777776E-2"/>
          <c:y val="0.15972222222222221"/>
          <c:w val="0.81388888888888888"/>
          <c:h val="0.77314814814814814"/>
        </c:manualLayout>
      </c:layout>
      <c:pie3DChart>
        <c:varyColors val="1"/>
        <c:ser>
          <c:idx val="0"/>
          <c:order val="0"/>
          <c:explosion val="25"/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Lbls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Лист1!$A$39:$A$41</c:f>
              <c:strCache>
                <c:ptCount val="3"/>
                <c:pt idx="0">
                  <c:v>да, запознат съм достатъчно</c:v>
                </c:pt>
                <c:pt idx="1">
                  <c:v>да, запознат съм, но не достатъчно</c:v>
                </c:pt>
                <c:pt idx="2">
                  <c:v>не, не съм запознат</c:v>
                </c:pt>
              </c:strCache>
            </c:strRef>
          </c:cat>
          <c:val>
            <c:numRef>
              <c:f>Лист1!$B$39:$B$41</c:f>
              <c:numCache>
                <c:formatCode>General</c:formatCode>
                <c:ptCount val="3"/>
                <c:pt idx="0">
                  <c:v>59.5</c:v>
                </c:pt>
                <c:pt idx="1">
                  <c:v>35.1</c:v>
                </c:pt>
                <c:pt idx="2">
                  <c:v>5.4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  <c:spPr>
        <a:noFill/>
        <a:ln w="25400">
          <a:noFill/>
        </a:ln>
      </c:spPr>
    </c:plotArea>
    <c:plotVisOnly val="1"/>
    <c:dispBlanksAs val="zero"/>
    <c:showDLblsOverMax val="0"/>
  </c:chart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5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3438531753738596E-2"/>
          <c:y val="0.1660961282079769"/>
          <c:w val="0.87110174492433179"/>
          <c:h val="0.44035847868755323"/>
        </c:manualLayout>
      </c:layout>
      <c:pie3DChart>
        <c:varyColors val="1"/>
        <c:ser>
          <c:idx val="0"/>
          <c:order val="0"/>
          <c:explosion val="25"/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Pt>
            <c:idx val="3"/>
            <c:bubble3D val="0"/>
          </c:dPt>
          <c:dPt>
            <c:idx val="4"/>
            <c:bubble3D val="0"/>
          </c:dPt>
          <c:dLbls>
            <c:dLbl>
              <c:idx val="0"/>
              <c:spPr/>
              <c:txPr>
                <a:bodyPr/>
                <a:lstStyle/>
                <a:p>
                  <a:pPr>
                    <a:defRPr>
                      <a:solidFill>
                        <a:schemeClr val="bg1"/>
                      </a:solidFill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Лист1!$L$43:$L$47</c:f>
              <c:strCache>
                <c:ptCount val="5"/>
                <c:pt idx="0">
                  <c:v>широкопрофилни теоретични знания</c:v>
                </c:pt>
                <c:pt idx="1">
                  <c:v>задълбочени научно-теоретични знания само по специалността</c:v>
                </c:pt>
                <c:pt idx="2">
                  <c:v>нямам мнение</c:v>
                </c:pt>
                <c:pt idx="3">
                  <c:v>тясна, преобладаваща практическа подготовка само по специалността</c:v>
                </c:pt>
                <c:pt idx="4">
                  <c:v>широкопрофилна практическа подготовка</c:v>
                </c:pt>
              </c:strCache>
            </c:strRef>
          </c:cat>
          <c:val>
            <c:numRef>
              <c:f>Лист1!$M$43:$M$47</c:f>
              <c:numCache>
                <c:formatCode>#,##0.0;[Red]#,##0.0</c:formatCode>
                <c:ptCount val="5"/>
                <c:pt idx="0">
                  <c:v>48.1</c:v>
                </c:pt>
                <c:pt idx="1">
                  <c:v>22.5</c:v>
                </c:pt>
                <c:pt idx="2">
                  <c:v>2.4</c:v>
                </c:pt>
                <c:pt idx="3">
                  <c:v>13.5</c:v>
                </c:pt>
                <c:pt idx="4">
                  <c:v>13.5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legend>
      <c:legendPos val="b"/>
      <c:layout>
        <c:manualLayout>
          <c:xMode val="edge"/>
          <c:yMode val="edge"/>
          <c:x val="1.1727034120734907E-2"/>
          <c:y val="0.71353893263342083"/>
          <c:w val="0.9682125984251968"/>
          <c:h val="0.25868328958880138"/>
        </c:manualLayout>
      </c:layout>
      <c:overlay val="0"/>
      <c:txPr>
        <a:bodyPr/>
        <a:lstStyle/>
        <a:p>
          <a:pPr>
            <a:defRPr sz="900"/>
          </a:pPr>
          <a:endParaRPr lang="en-US"/>
        </a:p>
      </c:txPr>
    </c:legend>
    <c:plotVisOnly val="1"/>
    <c:dispBlanksAs val="zero"/>
    <c:showDLblsOverMax val="0"/>
  </c:chart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Лист1!$B$55</c:f>
              <c:strCache>
                <c:ptCount val="1"/>
                <c:pt idx="0">
                  <c:v>да, считам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Лист1!$A$56:$A$57</c:f>
              <c:strCache>
                <c:ptCount val="2"/>
                <c:pt idx="0">
                  <c:v>преподаватели от други ВУ</c:v>
                </c:pt>
                <c:pt idx="1">
                  <c:v>чуждестранни университетски преподаватели</c:v>
                </c:pt>
              </c:strCache>
            </c:strRef>
          </c:cat>
          <c:val>
            <c:numRef>
              <c:f>Лист1!$B$56:$B$57</c:f>
              <c:numCache>
                <c:formatCode>General</c:formatCode>
                <c:ptCount val="2"/>
                <c:pt idx="0">
                  <c:v>54.5</c:v>
                </c:pt>
                <c:pt idx="1">
                  <c:v>62.9</c:v>
                </c:pt>
              </c:numCache>
            </c:numRef>
          </c:val>
        </c:ser>
        <c:ser>
          <c:idx val="1"/>
          <c:order val="1"/>
          <c:tx>
            <c:strRef>
              <c:f>Лист1!$C$55</c:f>
              <c:strCache>
                <c:ptCount val="1"/>
                <c:pt idx="0">
                  <c:v>не, не считам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Лист1!$A$56:$A$57</c:f>
              <c:strCache>
                <c:ptCount val="2"/>
                <c:pt idx="0">
                  <c:v>преподаватели от други ВУ</c:v>
                </c:pt>
                <c:pt idx="1">
                  <c:v>чуждестранни университетски преподаватели</c:v>
                </c:pt>
              </c:strCache>
            </c:strRef>
          </c:cat>
          <c:val>
            <c:numRef>
              <c:f>Лист1!$C$56:$C$57</c:f>
              <c:numCache>
                <c:formatCode>General</c:formatCode>
                <c:ptCount val="2"/>
                <c:pt idx="0">
                  <c:v>24.2</c:v>
                </c:pt>
                <c:pt idx="1">
                  <c:v>25.7</c:v>
                </c:pt>
              </c:numCache>
            </c:numRef>
          </c:val>
        </c:ser>
        <c:ser>
          <c:idx val="2"/>
          <c:order val="2"/>
          <c:tx>
            <c:strRef>
              <c:f>Лист1!$D$55</c:f>
              <c:strCache>
                <c:ptCount val="1"/>
                <c:pt idx="0">
                  <c:v>не мога да преценя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Лист1!$A$56:$A$57</c:f>
              <c:strCache>
                <c:ptCount val="2"/>
                <c:pt idx="0">
                  <c:v>преподаватели от други ВУ</c:v>
                </c:pt>
                <c:pt idx="1">
                  <c:v>чуждестранни университетски преподаватели</c:v>
                </c:pt>
              </c:strCache>
            </c:strRef>
          </c:cat>
          <c:val>
            <c:numRef>
              <c:f>Лист1!$D$56:$D$57</c:f>
              <c:numCache>
                <c:formatCode>General</c:formatCode>
                <c:ptCount val="2"/>
                <c:pt idx="0">
                  <c:v>21.2</c:v>
                </c:pt>
                <c:pt idx="1">
                  <c:v>11.4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55941120"/>
        <c:axId val="155955200"/>
        <c:axId val="0"/>
      </c:bar3DChart>
      <c:catAx>
        <c:axId val="1559411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55955200"/>
        <c:crosses val="autoZero"/>
        <c:auto val="1"/>
        <c:lblAlgn val="ctr"/>
        <c:lblOffset val="100"/>
        <c:noMultiLvlLbl val="0"/>
      </c:catAx>
      <c:valAx>
        <c:axId val="155955200"/>
        <c:scaling>
          <c:orientation val="minMax"/>
          <c:max val="10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55941120"/>
        <c:crosses val="autoZero"/>
        <c:crossBetween val="between"/>
      </c:valAx>
      <c:spPr>
        <a:noFill/>
        <a:ln w="25400">
          <a:noFill/>
        </a:ln>
      </c:spPr>
    </c:plotArea>
    <c:legend>
      <c:legendPos val="t"/>
      <c:layout/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Лист1!$J$64:$J$67</c:f>
              <c:strCache>
                <c:ptCount val="4"/>
                <c:pt idx="0">
                  <c:v>да, напълно</c:v>
                </c:pt>
                <c:pt idx="1">
                  <c:v>да, до известна степен</c:v>
                </c:pt>
                <c:pt idx="2">
                  <c:v>нямам мнение</c:v>
                </c:pt>
                <c:pt idx="3">
                  <c:v>не, не смятам</c:v>
                </c:pt>
              </c:strCache>
            </c:strRef>
          </c:cat>
          <c:val>
            <c:numRef>
              <c:f>Лист1!$K$64:$K$67</c:f>
              <c:numCache>
                <c:formatCode>0.0;[Red]0.0</c:formatCode>
                <c:ptCount val="4"/>
                <c:pt idx="0">
                  <c:v>60</c:v>
                </c:pt>
                <c:pt idx="1">
                  <c:v>25.7</c:v>
                </c:pt>
                <c:pt idx="2">
                  <c:v>5.7</c:v>
                </c:pt>
                <c:pt idx="3">
                  <c:v>8.6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155984640"/>
        <c:axId val="155986176"/>
      </c:barChart>
      <c:catAx>
        <c:axId val="1559846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55986176"/>
        <c:crosses val="autoZero"/>
        <c:auto val="1"/>
        <c:lblAlgn val="ctr"/>
        <c:lblOffset val="100"/>
        <c:noMultiLvlLbl val="0"/>
      </c:catAx>
      <c:valAx>
        <c:axId val="155986176"/>
        <c:scaling>
          <c:orientation val="minMax"/>
        </c:scaling>
        <c:delete val="1"/>
        <c:axPos val="l"/>
        <c:numFmt formatCode="0.0;[Red]0.0" sourceLinked="1"/>
        <c:majorTickMark val="out"/>
        <c:minorTickMark val="none"/>
        <c:tickLblPos val="nextTo"/>
        <c:crossAx val="155984640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5"/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Lbls>
            <c:showLegendKey val="0"/>
            <c:showVal val="1"/>
            <c:showCatName val="1"/>
            <c:showSerName val="0"/>
            <c:showPercent val="0"/>
            <c:showBubbleSize val="0"/>
            <c:showLeaderLines val="1"/>
          </c:dLbls>
          <c:cat>
            <c:strRef>
              <c:f>Лист1!$A$76:$A$78</c:f>
              <c:strCache>
                <c:ptCount val="3"/>
                <c:pt idx="0">
                  <c:v>да, бих се включил</c:v>
                </c:pt>
                <c:pt idx="1">
                  <c:v>не, не бих се включил</c:v>
                </c:pt>
                <c:pt idx="2">
                  <c:v>не мога да преценя</c:v>
                </c:pt>
              </c:strCache>
            </c:strRef>
          </c:cat>
          <c:val>
            <c:numRef>
              <c:f>Лист1!$B$76:$B$78</c:f>
              <c:numCache>
                <c:formatCode>0.0;[Red]0.0</c:formatCode>
                <c:ptCount val="3"/>
                <c:pt idx="0">
                  <c:v>48.5</c:v>
                </c:pt>
                <c:pt idx="1">
                  <c:v>3</c:v>
                </c:pt>
                <c:pt idx="2">
                  <c:v>48.5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  <c:spPr>
        <a:noFill/>
        <a:ln w="25400">
          <a:noFill/>
        </a:ln>
      </c:spPr>
    </c:plotArea>
    <c:plotVisOnly val="1"/>
    <c:dispBlanksAs val="zero"/>
    <c:showDLblsOverMax val="0"/>
  </c:chart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5A25AF-6371-4E49-AB70-01A09E425F53}" type="datetimeFigureOut">
              <a:rPr lang="en-GB" smtClean="0"/>
              <a:t>11/04/2018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3B9442-74DC-4B2B-8C5D-369FAD0E88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96710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B9806-9C8A-4183-A6DE-8A1DB12F380E}" type="datetime1">
              <a:rPr lang="en-GB" smtClean="0"/>
              <a:t>11/04/2018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EBE12-A991-4A0F-BFCC-904F09E80E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88226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F2646-AE12-41EE-9A30-2C476B2F1E96}" type="datetime1">
              <a:rPr lang="en-GB" smtClean="0"/>
              <a:t>11/04/2018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EBE12-A991-4A0F-BFCC-904F09E80E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9364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9AE45-4D93-4A79-A318-5025F2F0DF2D}" type="datetime1">
              <a:rPr lang="en-GB" smtClean="0"/>
              <a:t>11/04/2018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EBE12-A991-4A0F-BFCC-904F09E80E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00183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E4A71-17EB-49B7-8C49-E057C9EBA32A}" type="datetime1">
              <a:rPr lang="en-GB" smtClean="0"/>
              <a:t>11/04/2018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EBE12-A991-4A0F-BFCC-904F09E80E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40445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684E7-B53E-4574-995E-F68E06FB21F4}" type="datetime1">
              <a:rPr lang="en-GB" smtClean="0"/>
              <a:t>11/04/2018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EBE12-A991-4A0F-BFCC-904F09E80E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16562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B040C-4697-4910-901C-B3DE27BB1C69}" type="datetime1">
              <a:rPr lang="en-GB" smtClean="0"/>
              <a:t>11/04/2018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EBE12-A991-4A0F-BFCC-904F09E80E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26023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6CD15-C37E-4998-AABC-2F3A3D6BD13B}" type="datetime1">
              <a:rPr lang="en-GB" smtClean="0"/>
              <a:t>11/04/2018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EBE12-A991-4A0F-BFCC-904F09E80E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43152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2DC95-41AA-4E34-87EE-027CC5D63100}" type="datetime1">
              <a:rPr lang="en-GB" smtClean="0"/>
              <a:t>11/04/2018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EBE12-A991-4A0F-BFCC-904F09E80E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1611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88278-8B47-4ACA-9B3F-01C311AE023D}" type="datetime1">
              <a:rPr lang="en-GB" smtClean="0"/>
              <a:t>11/04/2018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EBE12-A991-4A0F-BFCC-904F09E80E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73884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D8E11-3AB9-430A-A612-CACA68A7DED6}" type="datetime1">
              <a:rPr lang="en-GB" smtClean="0"/>
              <a:t>11/04/2018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EBE12-A991-4A0F-BFCC-904F09E80E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42913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B9BE6-0E59-421A-9309-91446E77E5AD}" type="datetime1">
              <a:rPr lang="en-GB" smtClean="0"/>
              <a:t>11/04/2018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EBE12-A991-4A0F-BFCC-904F09E80E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68246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2EF93E-331C-4692-8E7F-71149EF03EB2}" type="datetime1">
              <a:rPr lang="en-GB" smtClean="0"/>
              <a:t>11/04/2018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9EBE12-A991-4A0F-BFCC-904F09E80E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55721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s://www.google.bg/imgres?imgurl=https://studyabroad.bg/wp-content/uploads/2016/12/iStock_000009271448Medium-1024x768.jpg&amp;imgrefurl=https://studyabroad.bg/news/%D0%B0%D0%BD%D0%BA%D0%B5%D1%82%D0%B8-%D1%81%D1%80%D0%B5%D0%B4-%D1%80%D0%BE%D0%B4%D0%B8%D1%82%D0%B5%D0%BB%D0%B8%D1%82%D0%B5-%D1%89%D0%B5-%D0%BF%D0%BE%D0%BC%D0%B0%D0%B3%D0%B0%D1%82-%D0%B7%D0%B0-%D0%BF/&amp;docid=kt4_GTy9wcpRsM&amp;tbnid=De1bBvGrhFAiEM:&amp;vet=10ahUKEwjbvu_u7L7XAhWE6xoKHe8XArAQMwh_KE4wTg..i&amp;w=1024&amp;h=768&amp;itg=1&amp;bih=622&amp;biw=1366&amp;q=%D0%B0%D0%BD%D0%BA%D0%B5%D1%82%D0%B8%20%D1%81%D1%82%D1%83%D0%B4%D0%B5%D0%BD%D1%82%D0%B8%20&amp;ved=0ahUKEwjbvu_u7L7XAhWE6xoKHe8XArAQMwh_KE4wTg&amp;iact=mrc&amp;uact=8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https://encrypted-tbn0.gstatic.com/images?q=tbn:ANd9GcR3l-C81mKhSHWco6QfmOrAY-U1jTShQlUXuq6eHt6w9Wke85UU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s://www.google.bg/imgres?imgurl=https://studyabroad.bg/wp-content/uploads/2016/12/iStock_000009271448Medium-1024x768.jpg&amp;imgrefurl=https://studyabroad.bg/news/%D0%B0%D0%BD%D0%BA%D0%B5%D1%82%D0%B8-%D1%81%D1%80%D0%B5%D0%B4-%D1%80%D0%BE%D0%B4%D0%B8%D1%82%D0%B5%D0%BB%D0%B8%D1%82%D0%B5-%D1%89%D0%B5-%D0%BF%D0%BE%D0%BC%D0%B0%D0%B3%D0%B0%D1%82-%D0%B7%D0%B0-%D0%BF/&amp;docid=kt4_GTy9wcpRsM&amp;tbnid=De1bBvGrhFAiEM:&amp;vet=10ahUKEwjbvu_u7L7XAhWE6xoKHe8XArAQMwh_KE4wTg..i&amp;w=1024&amp;h=768&amp;itg=1&amp;bih=622&amp;biw=1366&amp;q=%D0%B0%D0%BD%D0%BA%D0%B5%D1%82%D0%B8%20%D1%81%D1%82%D1%83%D0%B4%D0%B5%D0%BD%D1%82%D0%B8%20&amp;ved=0ahUKEwjbvu_u7L7XAhWE6xoKHe8XArAQMwh_KE4wTg&amp;iact=mrc&amp;uact=8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https://encrypted-tbn0.gstatic.com/images?q=tbn:ANd9GcR3l-C81mKhSHWco6QfmOrAY-U1jTShQlUXuq6eHt6w9Wke85UU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chart" Target="../charts/chart4.xml"/><Relationship Id="rId3" Type="http://schemas.openxmlformats.org/officeDocument/2006/relationships/image" Target="../media/image6.jpeg"/><Relationship Id="rId7" Type="http://schemas.openxmlformats.org/officeDocument/2006/relationships/chart" Target="../charts/chart3.xml"/><Relationship Id="rId2" Type="http://schemas.openxmlformats.org/officeDocument/2006/relationships/hyperlink" Target="https://www.google.bg/imgres?imgurl=https://studyabroad.bg/wp-content/uploads/2016/12/iStock_000009271448Medium-1024x768.jpg&amp;imgrefurl=https://studyabroad.bg/news/%D0%B0%D0%BD%D0%BA%D0%B5%D1%82%D0%B8-%D1%81%D1%80%D0%B5%D0%B4-%D1%80%D0%BE%D0%B4%D0%B8%D1%82%D0%B5%D0%BB%D0%B8%D1%82%D0%B5-%D1%89%D0%B5-%D0%BF%D0%BE%D0%BC%D0%B0%D0%B3%D0%B0%D1%82-%D0%B7%D0%B0-%D0%BF/&amp;docid=kt4_GTy9wcpRsM&amp;tbnid=De1bBvGrhFAiEM:&amp;vet=10ahUKEwjbvu_u7L7XAhWE6xoKHe8XArAQMwh_KE4wTg..i&amp;w=1024&amp;h=768&amp;itg=1&amp;bih=622&amp;biw=1366&amp;q=%D0%B0%D0%BD%D0%BA%D0%B5%D1%82%D0%B8%20%D1%81%D1%82%D1%83%D0%B4%D0%B5%D0%BD%D1%82%D0%B8%20&amp;ved=0ahUKEwjbvu_u7L7XAhWE6xoKHe8XArAQMwh_KE4wTg&amp;iact=mrc&amp;uact=8" TargetMode="Externa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2.xml"/><Relationship Id="rId5" Type="http://schemas.openxmlformats.org/officeDocument/2006/relationships/chart" Target="../charts/chart1.xml"/><Relationship Id="rId4" Type="http://schemas.openxmlformats.org/officeDocument/2006/relationships/image" Target="https://encrypted-tbn0.gstatic.com/images?q=tbn:ANd9GcR3l-C81mKhSHWco6QfmOrAY-U1jTShQlUXuq6eHt6w9Wke85UU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s://www.google.bg/imgres?imgurl=https://studyabroad.bg/wp-content/uploads/2016/12/iStock_000009271448Medium-1024x768.jpg&amp;imgrefurl=https://studyabroad.bg/news/%D0%B0%D0%BD%D0%BA%D0%B5%D1%82%D0%B8-%D1%81%D1%80%D0%B5%D0%B4-%D1%80%D0%BE%D0%B4%D0%B8%D1%82%D0%B5%D0%BB%D0%B8%D1%82%D0%B5-%D1%89%D0%B5-%D0%BF%D0%BE%D0%BC%D0%B0%D0%B3%D0%B0%D1%82-%D0%B7%D0%B0-%D0%BF/&amp;docid=kt4_GTy9wcpRsM&amp;tbnid=De1bBvGrhFAiEM:&amp;vet=10ahUKEwjbvu_u7L7XAhWE6xoKHe8XArAQMwh_KE4wTg..i&amp;w=1024&amp;h=768&amp;itg=1&amp;bih=622&amp;biw=1366&amp;q=%D0%B0%D0%BD%D0%BA%D0%B5%D1%82%D0%B8%20%D1%81%D1%82%D1%83%D0%B4%D0%B5%D0%BD%D1%82%D0%B8%20&amp;ved=0ahUKEwjbvu_u7L7XAhWE6xoKHe8XArAQMwh_KE4wTg&amp;iact=mrc&amp;uact=8" TargetMode="Externa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6.xml"/><Relationship Id="rId5" Type="http://schemas.openxmlformats.org/officeDocument/2006/relationships/chart" Target="../charts/chart5.xml"/><Relationship Id="rId4" Type="http://schemas.openxmlformats.org/officeDocument/2006/relationships/image" Target="https://encrypted-tbn0.gstatic.com/images?q=tbn:ANd9GcR3l-C81mKhSHWco6QfmOrAY-U1jTShQlUXuq6eHt6w9Wke85UU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7" Type="http://schemas.openxmlformats.org/officeDocument/2006/relationships/chart" Target="../charts/chart9.xml"/><Relationship Id="rId2" Type="http://schemas.openxmlformats.org/officeDocument/2006/relationships/hyperlink" Target="https://www.google.bg/imgres?imgurl=https://studyabroad.bg/wp-content/uploads/2016/12/iStock_000009271448Medium-1024x768.jpg&amp;imgrefurl=https://studyabroad.bg/news/%D0%B0%D0%BD%D0%BA%D0%B5%D1%82%D0%B8-%D1%81%D1%80%D0%B5%D0%B4-%D1%80%D0%BE%D0%B4%D0%B8%D1%82%D0%B5%D0%BB%D0%B8%D1%82%D0%B5-%D1%89%D0%B5-%D0%BF%D0%BE%D0%BC%D0%B0%D0%B3%D0%B0%D1%82-%D0%B7%D0%B0-%D0%BF/&amp;docid=kt4_GTy9wcpRsM&amp;tbnid=De1bBvGrhFAiEM:&amp;vet=10ahUKEwjbvu_u7L7XAhWE6xoKHe8XArAQMwh_KE4wTg..i&amp;w=1024&amp;h=768&amp;itg=1&amp;bih=622&amp;biw=1366&amp;q=%D0%B0%D0%BD%D0%BA%D0%B5%D1%82%D0%B8%20%D1%81%D1%82%D1%83%D0%B4%D0%B5%D0%BD%D1%82%D0%B8%20&amp;ved=0ahUKEwjbvu_u7L7XAhWE6xoKHe8XArAQMwh_KE4wTg&amp;iact=mrc&amp;uact=8" TargetMode="Externa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8.xml"/><Relationship Id="rId5" Type="http://schemas.openxmlformats.org/officeDocument/2006/relationships/chart" Target="../charts/chart7.xml"/><Relationship Id="rId4" Type="http://schemas.openxmlformats.org/officeDocument/2006/relationships/image" Target="https://encrypted-tbn0.gstatic.com/images?q=tbn:ANd9GcR3l-C81mKhSHWco6QfmOrAY-U1jTShQlUXuq6eHt6w9Wke85UU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7" Type="http://schemas.openxmlformats.org/officeDocument/2006/relationships/chart" Target="../charts/chart12.xml"/><Relationship Id="rId2" Type="http://schemas.openxmlformats.org/officeDocument/2006/relationships/hyperlink" Target="https://www.google.bg/imgres?imgurl=https://studyabroad.bg/wp-content/uploads/2016/12/iStock_000009271448Medium-1024x768.jpg&amp;imgrefurl=https://studyabroad.bg/news/%D0%B0%D0%BD%D0%BA%D0%B5%D1%82%D0%B8-%D1%81%D1%80%D0%B5%D0%B4-%D1%80%D0%BE%D0%B4%D0%B8%D1%82%D0%B5%D0%BB%D0%B8%D1%82%D0%B5-%D1%89%D0%B5-%D0%BF%D0%BE%D0%BC%D0%B0%D0%B3%D0%B0%D1%82-%D0%B7%D0%B0-%D0%BF/&amp;docid=kt4_GTy9wcpRsM&amp;tbnid=De1bBvGrhFAiEM:&amp;vet=10ahUKEwjbvu_u7L7XAhWE6xoKHe8XArAQMwh_KE4wTg..i&amp;w=1024&amp;h=768&amp;itg=1&amp;bih=622&amp;biw=1366&amp;q=%D0%B0%D0%BD%D0%BA%D0%B5%D1%82%D0%B8%20%D1%81%D1%82%D1%83%D0%B4%D0%B5%D0%BD%D1%82%D0%B8%20&amp;ved=0ahUKEwjbvu_u7L7XAhWE6xoKHe8XArAQMwh_KE4wTg&amp;iact=mrc&amp;uact=8" TargetMode="Externa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11.xml"/><Relationship Id="rId5" Type="http://schemas.openxmlformats.org/officeDocument/2006/relationships/chart" Target="../charts/chart10.xml"/><Relationship Id="rId4" Type="http://schemas.openxmlformats.org/officeDocument/2006/relationships/image" Target="https://encrypted-tbn0.gstatic.com/images?q=tbn:ANd9GcR3l-C81mKhSHWco6QfmOrAY-U1jTShQlUXuq6eHt6w9Wke85UU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60498" y="1196752"/>
            <a:ext cx="7992888" cy="1728192"/>
          </a:xfrm>
        </p:spPr>
        <p:txBody>
          <a:bodyPr>
            <a:noAutofit/>
          </a:bodyPr>
          <a:lstStyle/>
          <a:p>
            <a:pPr algn="ctr"/>
            <a:r>
              <a:rPr lang="en-US" sz="2400" b="1" dirty="0" smtClean="0"/>
              <a:t>03-01: </a:t>
            </a:r>
            <a:r>
              <a:rPr lang="bg-BG" sz="2400" b="1" dirty="0" smtClean="0"/>
              <a:t>ПРОУЧВАНЕ НА </a:t>
            </a:r>
            <a:r>
              <a:rPr lang="ru-RU" sz="2400" b="1" dirty="0" smtClean="0"/>
              <a:t>МНЕНИЕТО </a:t>
            </a:r>
            <a:r>
              <a:rPr lang="ru-RU" sz="2400" b="1" dirty="0"/>
              <a:t>НА </a:t>
            </a:r>
            <a:r>
              <a:rPr lang="ru-RU" sz="2400" b="1" dirty="0" smtClean="0"/>
              <a:t>КАНДИДАТ-СТУДЕНТИ ЗА СПЕЦИАЛНОСТ «ФАРМАЦИЯ» И ПРОВЕЖДАНЕТО НА КАНДИДАТСТУДЕНТСКА КАМПАНИЯ В МУ-ПЛЕВЕН</a:t>
            </a:r>
            <a:endParaRPr lang="en-GB" sz="2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1640" y="5661248"/>
            <a:ext cx="6461760" cy="432048"/>
          </a:xfrm>
        </p:spPr>
        <p:txBody>
          <a:bodyPr>
            <a:normAutofit fontScale="70000" lnSpcReduction="20000"/>
          </a:bodyPr>
          <a:lstStyle/>
          <a:p>
            <a:pPr algn="ctr"/>
            <a:r>
              <a:rPr lang="bg-BG" b="1" i="1" dirty="0" smtClean="0">
                <a:solidFill>
                  <a:schemeClr val="tx1"/>
                </a:solidFill>
              </a:rPr>
              <a:t>СТУДЕНТИ ОТ СПЕЦИАЛНОСТ „ФАРМАЦИЯ“, 2 КУРС</a:t>
            </a:r>
            <a:endParaRPr lang="en-GB" b="1" i="1" dirty="0">
              <a:solidFill>
                <a:schemeClr val="tx1"/>
              </a:solidFill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240886" y="416076"/>
            <a:ext cx="6461760" cy="64807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0"/>
              </a:spcBef>
            </a:pPr>
            <a:r>
              <a:rPr lang="bg-BG" sz="1600" b="1" i="1" dirty="0" smtClean="0">
                <a:solidFill>
                  <a:schemeClr val="tx2"/>
                </a:solidFill>
              </a:rPr>
              <a:t>МЕДИЦИНСКИ УНИВЕРСИТЕТ – ПЛЕВЕН </a:t>
            </a:r>
          </a:p>
          <a:p>
            <a:pPr algn="ctr">
              <a:spcBef>
                <a:spcPts val="0"/>
              </a:spcBef>
            </a:pPr>
            <a:r>
              <a:rPr lang="bg-BG" sz="1600" b="1" i="1" dirty="0" smtClean="0">
                <a:solidFill>
                  <a:schemeClr val="tx2"/>
                </a:solidFill>
              </a:rPr>
              <a:t>ФАКУЛТЕТ „ФАРМАЦИЯ“</a:t>
            </a:r>
            <a:endParaRPr lang="en-GB" sz="1600" b="1" i="1" dirty="0">
              <a:solidFill>
                <a:schemeClr val="tx2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428662"/>
            <a:ext cx="590550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6" name="Straight Connector 5"/>
          <p:cNvCxnSpPr/>
          <p:nvPr/>
        </p:nvCxnSpPr>
        <p:spPr>
          <a:xfrm>
            <a:off x="827584" y="1052736"/>
            <a:ext cx="7056784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1" name="Picture 5" descr="Description: Image result for акредитация му-плевен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803160"/>
            <a:ext cx="2185511" cy="14507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2" descr="Description: Related imag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161" y="2687467"/>
            <a:ext cx="2084970" cy="13896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6" descr="Image result for ÐºÐ°Ð½Ð´Ð¸Ð´Ð°Ñ ÑÑÑÐ´ÐµÐ½ÑÐ¸ Ð¿Ð»ÐµÐ²ÐµÐ½ 2017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5932" y="3717031"/>
            <a:ext cx="1935231" cy="14509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Image result for ÐºÐ°Ð½Ð´Ð¸Ð´Ð°Ñ ÑÑÑÐ´ÐµÐ½ÑÐ¸ Ð¿Ð»ÐµÐ²ÐµÐ½ 2017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4570" y="4077073"/>
            <a:ext cx="1859360" cy="1394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59424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568952" cy="720080"/>
          </a:xfrm>
        </p:spPr>
        <p:txBody>
          <a:bodyPr>
            <a:normAutofit fontScale="90000"/>
          </a:bodyPr>
          <a:lstStyle/>
          <a:p>
            <a:pPr algn="l"/>
            <a:r>
              <a:rPr lang="bg-BG" sz="2000" b="1" dirty="0" smtClean="0"/>
              <a:t/>
            </a:r>
            <a:br>
              <a:rPr lang="bg-BG" sz="2000" b="1" dirty="0" smtClean="0"/>
            </a:br>
            <a:r>
              <a:rPr lang="bg-BG" sz="2000" b="1" dirty="0" smtClean="0"/>
              <a:t>ОСНОВНИ ДАННИ ЗА ПРОУЧВАНЕТО</a:t>
            </a:r>
            <a:br>
              <a:rPr lang="bg-BG" sz="2000" b="1" dirty="0" smtClean="0"/>
            </a:br>
            <a:r>
              <a:rPr lang="bg-BG" sz="2000" b="1" dirty="0" smtClean="0"/>
              <a:t/>
            </a:r>
            <a:br>
              <a:rPr lang="bg-BG" sz="2000" b="1" dirty="0" smtClean="0"/>
            </a:br>
            <a:endParaRPr lang="en-GB" sz="1800" b="1" dirty="0">
              <a:solidFill>
                <a:schemeClr val="tx1"/>
              </a:solidFill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47877884"/>
              </p:ext>
            </p:extLst>
          </p:nvPr>
        </p:nvGraphicFramePr>
        <p:xfrm>
          <a:off x="251521" y="1268760"/>
          <a:ext cx="8496944" cy="492741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52527"/>
                <a:gridCol w="3744417"/>
              </a:tblGrid>
              <a:tr h="431497">
                <a:tc>
                  <a:txBody>
                    <a:bodyPr/>
                    <a:lstStyle/>
                    <a:p>
                      <a:r>
                        <a:rPr lang="bg-BG" sz="1400" dirty="0" smtClean="0"/>
                        <a:t>Време на провеждане на проучването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400" dirty="0" smtClean="0"/>
                        <a:t>Мес. 09 2017 г.</a:t>
                      </a:r>
                      <a:endParaRPr lang="en-GB" sz="1400" dirty="0"/>
                    </a:p>
                  </a:txBody>
                  <a:tcPr/>
                </a:tc>
              </a:tr>
              <a:tr h="576615">
                <a:tc>
                  <a:txBody>
                    <a:bodyPr/>
                    <a:lstStyle/>
                    <a:p>
                      <a:r>
                        <a:rPr lang="bg-BG" sz="1400" dirty="0" smtClean="0"/>
                        <a:t>Бр. анкетирани лица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400" dirty="0" smtClean="0"/>
                        <a:t>38 </a:t>
                      </a:r>
                      <a:r>
                        <a:rPr lang="bg-BG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кандидат-студенти, които са избрали на първо желание специалност „Фармация“</a:t>
                      </a:r>
                      <a:endParaRPr lang="en-GB" sz="1400" dirty="0"/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r>
                        <a:rPr lang="bg-BG" sz="1400" dirty="0" smtClean="0"/>
                        <a:t>Средна възраст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400" dirty="0" smtClean="0"/>
                        <a:t>19 г. </a:t>
                      </a:r>
                      <a:r>
                        <a:rPr lang="en-US" sz="1400" dirty="0" smtClean="0"/>
                        <a:t>(</a:t>
                      </a:r>
                      <a:r>
                        <a:rPr lang="bg-BG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18÷48</a:t>
                      </a:r>
                      <a:r>
                        <a:rPr lang="en-US" sz="1400" dirty="0" smtClean="0"/>
                        <a:t>)</a:t>
                      </a:r>
                      <a:endParaRPr lang="en-GB" sz="1400" dirty="0"/>
                    </a:p>
                  </a:txBody>
                  <a:tcPr/>
                </a:tc>
              </a:tr>
              <a:tr h="816064">
                <a:tc>
                  <a:txBody>
                    <a:bodyPr/>
                    <a:lstStyle/>
                    <a:p>
                      <a:r>
                        <a:rPr lang="bg-BG" sz="1400" dirty="0" smtClean="0"/>
                        <a:t>Разпределение на анкетираните лица по </a:t>
                      </a:r>
                      <a:r>
                        <a:rPr lang="bg-BG" sz="1400" b="1" dirty="0" smtClean="0"/>
                        <a:t>пол</a:t>
                      </a:r>
                    </a:p>
                    <a:p>
                      <a:r>
                        <a:rPr lang="bg-BG" sz="1400" dirty="0" smtClean="0"/>
                        <a:t>  Мъже</a:t>
                      </a:r>
                    </a:p>
                    <a:p>
                      <a:r>
                        <a:rPr lang="bg-BG" sz="1400" dirty="0" smtClean="0"/>
                        <a:t>  Жени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bg-BG" sz="1400" dirty="0" smtClean="0"/>
                    </a:p>
                    <a:p>
                      <a:r>
                        <a:rPr lang="bg-BG" sz="1400" dirty="0" smtClean="0"/>
                        <a:t>17 </a:t>
                      </a:r>
                      <a:r>
                        <a:rPr lang="en-US" sz="1400" dirty="0" smtClean="0"/>
                        <a:t>(</a:t>
                      </a:r>
                      <a:r>
                        <a:rPr lang="bg-BG" sz="1400" dirty="0" smtClean="0"/>
                        <a:t>44.7%</a:t>
                      </a:r>
                      <a:r>
                        <a:rPr lang="en-US" sz="1400" dirty="0" smtClean="0"/>
                        <a:t>)</a:t>
                      </a:r>
                      <a:endParaRPr lang="bg-BG" sz="1400" dirty="0" smtClean="0"/>
                    </a:p>
                    <a:p>
                      <a:r>
                        <a:rPr lang="bg-BG" sz="1400" dirty="0" smtClean="0"/>
                        <a:t>21 </a:t>
                      </a:r>
                      <a:r>
                        <a:rPr lang="en-US" sz="1400" dirty="0" smtClean="0"/>
                        <a:t>(</a:t>
                      </a:r>
                      <a:r>
                        <a:rPr lang="bg-BG" sz="1400" dirty="0" smtClean="0"/>
                        <a:t>55.3%</a:t>
                      </a:r>
                      <a:r>
                        <a:rPr lang="en-US" sz="1400" dirty="0" smtClean="0"/>
                        <a:t>)</a:t>
                      </a:r>
                      <a:endParaRPr lang="en-GB" sz="1400" dirty="0"/>
                    </a:p>
                  </a:txBody>
                  <a:tcPr/>
                </a:tc>
              </a:tr>
              <a:tr h="1021976">
                <a:tc>
                  <a:txBody>
                    <a:bodyPr/>
                    <a:lstStyle/>
                    <a:p>
                      <a:r>
                        <a:rPr lang="bg-BG" sz="1400" dirty="0" smtClean="0"/>
                        <a:t>Разпределение на анкетираните лица според </a:t>
                      </a:r>
                      <a:r>
                        <a:rPr lang="bg-BG" sz="1400" b="1" dirty="0" smtClean="0"/>
                        <a:t>средното училище, което са завършили</a:t>
                      </a:r>
                    </a:p>
                    <a:p>
                      <a:r>
                        <a:rPr lang="bg-BG" sz="1400" dirty="0" smtClean="0"/>
                        <a:t>  Обикновена гимназия</a:t>
                      </a:r>
                    </a:p>
                    <a:p>
                      <a:r>
                        <a:rPr lang="bg-BG" sz="1400" dirty="0" smtClean="0"/>
                        <a:t>  Професионална гимназия по химия</a:t>
                      </a:r>
                    </a:p>
                    <a:p>
                      <a:r>
                        <a:rPr lang="bg-BG" sz="1400" dirty="0" smtClean="0"/>
                        <a:t>  Езикова гимназия</a:t>
                      </a:r>
                    </a:p>
                    <a:p>
                      <a:r>
                        <a:rPr lang="bg-BG" sz="1400" dirty="0" smtClean="0"/>
                        <a:t>  Математическа гимназия</a:t>
                      </a:r>
                    </a:p>
                    <a:p>
                      <a:r>
                        <a:rPr lang="bg-BG" sz="1400" dirty="0" smtClean="0"/>
                        <a:t>  Друго средно училище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bg-BG" sz="1400" dirty="0" smtClean="0"/>
                    </a:p>
                    <a:p>
                      <a:endParaRPr lang="bg-BG" sz="1400" dirty="0" smtClean="0"/>
                    </a:p>
                    <a:p>
                      <a:r>
                        <a:rPr lang="bg-BG" sz="1400" dirty="0" smtClean="0"/>
                        <a:t>10 </a:t>
                      </a:r>
                      <a:r>
                        <a:rPr lang="en-US" sz="1400" dirty="0" smtClean="0"/>
                        <a:t>(</a:t>
                      </a:r>
                      <a:r>
                        <a:rPr lang="bg-BG" sz="1400" dirty="0" smtClean="0"/>
                        <a:t>27.8%</a:t>
                      </a:r>
                      <a:r>
                        <a:rPr lang="en-US" sz="1400" dirty="0" smtClean="0"/>
                        <a:t>)</a:t>
                      </a:r>
                      <a:endParaRPr lang="bg-BG" sz="14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1400" dirty="0" smtClean="0"/>
                        <a:t>1 </a:t>
                      </a:r>
                      <a:r>
                        <a:rPr lang="en-US" sz="1400" dirty="0" smtClean="0"/>
                        <a:t>(</a:t>
                      </a:r>
                      <a:r>
                        <a:rPr lang="bg-BG" sz="1400" dirty="0" smtClean="0"/>
                        <a:t>2.8%</a:t>
                      </a:r>
                      <a:r>
                        <a:rPr lang="en-US" sz="1400" dirty="0" smtClean="0"/>
                        <a:t>)</a:t>
                      </a:r>
                      <a:endParaRPr lang="bg-BG" sz="14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1400" dirty="0" smtClean="0"/>
                        <a:t>8 </a:t>
                      </a:r>
                      <a:r>
                        <a:rPr lang="en-US" sz="1400" dirty="0" smtClean="0"/>
                        <a:t>(</a:t>
                      </a:r>
                      <a:r>
                        <a:rPr lang="bg-BG" sz="1400" dirty="0" smtClean="0"/>
                        <a:t>22.2%</a:t>
                      </a:r>
                      <a:r>
                        <a:rPr lang="en-US" sz="1400" dirty="0" smtClean="0"/>
                        <a:t>)</a:t>
                      </a:r>
                      <a:endParaRPr lang="bg-BG" sz="14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1400" dirty="0" smtClean="0"/>
                        <a:t>8 </a:t>
                      </a:r>
                      <a:r>
                        <a:rPr lang="en-US" sz="1400" dirty="0" smtClean="0"/>
                        <a:t>(</a:t>
                      </a:r>
                      <a:r>
                        <a:rPr lang="bg-BG" sz="1400" dirty="0" smtClean="0"/>
                        <a:t>22.2%</a:t>
                      </a:r>
                      <a:r>
                        <a:rPr lang="en-US" sz="1400" dirty="0" smtClean="0"/>
                        <a:t>)</a:t>
                      </a:r>
                      <a:endParaRPr lang="en-GB" sz="14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1400" dirty="0" smtClean="0"/>
                        <a:t>9 </a:t>
                      </a:r>
                      <a:r>
                        <a:rPr lang="en-US" sz="1400" dirty="0" smtClean="0"/>
                        <a:t>(</a:t>
                      </a:r>
                      <a:r>
                        <a:rPr lang="bg-BG" sz="1400" dirty="0" smtClean="0"/>
                        <a:t>25.0%</a:t>
                      </a:r>
                      <a:r>
                        <a:rPr lang="en-US" sz="1400" dirty="0" smtClean="0"/>
                        <a:t>)</a:t>
                      </a:r>
                      <a:endParaRPr lang="en-GB" sz="1400" dirty="0"/>
                    </a:p>
                  </a:txBody>
                  <a:tcPr/>
                </a:tc>
              </a:tr>
              <a:tr h="89418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1400" dirty="0" smtClean="0"/>
                        <a:t>Разпределение на анкетираните лица според</a:t>
                      </a:r>
                      <a:r>
                        <a:rPr lang="bg-BG" sz="1400" baseline="0" dirty="0" smtClean="0"/>
                        <a:t> </a:t>
                      </a:r>
                      <a:r>
                        <a:rPr lang="bg-BG" sz="1400" b="1" baseline="0" dirty="0" smtClean="0"/>
                        <a:t>местоживеенето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1400" b="0" baseline="0" dirty="0" smtClean="0"/>
                        <a:t>  Областен град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1400" b="0" baseline="0" dirty="0" smtClean="0"/>
                        <a:t>  По-малък град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1400" b="0" baseline="0" dirty="0" smtClean="0"/>
                        <a:t>  Село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bg-BG" sz="1400" dirty="0" smtClean="0"/>
                    </a:p>
                    <a:p>
                      <a:endParaRPr lang="bg-BG" sz="14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1400" dirty="0" smtClean="0"/>
                        <a:t>20 </a:t>
                      </a:r>
                      <a:r>
                        <a:rPr lang="en-US" sz="1400" dirty="0" smtClean="0"/>
                        <a:t>(</a:t>
                      </a:r>
                      <a:r>
                        <a:rPr lang="bg-BG" sz="1400" dirty="0" smtClean="0"/>
                        <a:t>60.6%</a:t>
                      </a:r>
                      <a:r>
                        <a:rPr lang="en-US" sz="1400" dirty="0" smtClean="0"/>
                        <a:t>)</a:t>
                      </a:r>
                      <a:endParaRPr lang="bg-BG" sz="14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1400" dirty="0" smtClean="0"/>
                        <a:t>10 </a:t>
                      </a:r>
                      <a:r>
                        <a:rPr lang="en-US" sz="1400" dirty="0" smtClean="0"/>
                        <a:t>(</a:t>
                      </a:r>
                      <a:r>
                        <a:rPr lang="bg-BG" sz="1400" dirty="0" smtClean="0"/>
                        <a:t>30.3%</a:t>
                      </a:r>
                      <a:r>
                        <a:rPr lang="en-US" sz="1400" dirty="0" smtClean="0"/>
                        <a:t>)</a:t>
                      </a:r>
                      <a:endParaRPr lang="bg-BG" sz="14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1400" dirty="0" smtClean="0"/>
                        <a:t>3 </a:t>
                      </a:r>
                      <a:r>
                        <a:rPr lang="en-US" sz="1400" dirty="0" smtClean="0"/>
                        <a:t>(</a:t>
                      </a:r>
                      <a:r>
                        <a:rPr lang="bg-BG" sz="1400" dirty="0" smtClean="0"/>
                        <a:t>9.1%</a:t>
                      </a:r>
                      <a:r>
                        <a:rPr lang="en-US" sz="1400" dirty="0" smtClean="0"/>
                        <a:t>)</a:t>
                      </a:r>
                      <a:endParaRPr lang="en-GB" sz="14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4" name="Picture 2" descr="Резултат с изображение за анкети студенти">
            <a:hlinkClick r:id="rId2"/>
          </p:cNvPr>
          <p:cNvPicPr>
            <a:picLocks noChangeAspect="1" noChangeArrowheads="1"/>
          </p:cNvPicPr>
          <p:nvPr/>
        </p:nvPicPr>
        <p:blipFill>
          <a:blip r:embed="rId3" r:link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1319" y="188640"/>
            <a:ext cx="961626" cy="7236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10374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568952" cy="720080"/>
          </a:xfrm>
        </p:spPr>
        <p:txBody>
          <a:bodyPr>
            <a:normAutofit/>
          </a:bodyPr>
          <a:lstStyle/>
          <a:p>
            <a:pPr algn="l"/>
            <a:r>
              <a:rPr lang="bg-BG" sz="2000" b="1" dirty="0" smtClean="0"/>
              <a:t>ПРЕДПОЧИТАНИ ИЗТОЧНИЦИ НА ИНФОРМАЦИЯ НА КАНДИДАТ-СТУДЕНТИТЕ ПРИ ИЗБОРА НА МУ-ПЛЕВЕН</a:t>
            </a:r>
            <a:endParaRPr lang="en-GB" sz="1800" b="1" dirty="0">
              <a:solidFill>
                <a:schemeClr val="tx1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2824370"/>
              </p:ext>
            </p:extLst>
          </p:nvPr>
        </p:nvGraphicFramePr>
        <p:xfrm>
          <a:off x="1043608" y="2348880"/>
          <a:ext cx="6692374" cy="4247729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5813892"/>
                <a:gridCol w="878482"/>
              </a:tblGrid>
              <a:tr h="356391">
                <a:tc>
                  <a:txBody>
                    <a:bodyPr/>
                    <a:lstStyle/>
                    <a:p>
                      <a:pPr marL="0" indent="0" algn="l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600" dirty="0">
                          <a:effectLst/>
                        </a:rPr>
                        <a:t>Информационен източник</a:t>
                      </a:r>
                      <a:endParaRPr lang="en-GB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922" marR="47922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600" dirty="0">
                          <a:effectLst/>
                        </a:rPr>
                        <a:t>Бр. </a:t>
                      </a:r>
                      <a:r>
                        <a:rPr lang="en-US" sz="1600" dirty="0">
                          <a:effectLst/>
                        </a:rPr>
                        <a:t>(</a:t>
                      </a:r>
                      <a:r>
                        <a:rPr lang="bg-BG" sz="1600" dirty="0">
                          <a:effectLst/>
                        </a:rPr>
                        <a:t>%</a:t>
                      </a:r>
                      <a:r>
                        <a:rPr lang="en-US" sz="1600" dirty="0">
                          <a:effectLst/>
                        </a:rPr>
                        <a:t>)</a:t>
                      </a:r>
                      <a:endParaRPr lang="en-GB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922" marR="47922" marT="0" marB="0"/>
                </a:tc>
              </a:tr>
              <a:tr h="867746">
                <a:tc>
                  <a:txBody>
                    <a:bodyPr/>
                    <a:lstStyle/>
                    <a:p>
                      <a:pPr marL="0" indent="0" algn="l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600" b="1" dirty="0">
                          <a:effectLst/>
                        </a:rPr>
                        <a:t>Медии</a:t>
                      </a:r>
                      <a:endParaRPr lang="en-GB" sz="1600" b="1" dirty="0">
                        <a:effectLst/>
                      </a:endParaRPr>
                    </a:p>
                    <a:p>
                      <a:pPr indent="76200" algn="l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600" dirty="0">
                          <a:effectLst/>
                        </a:rPr>
                        <a:t>Телевизия</a:t>
                      </a:r>
                      <a:endParaRPr lang="en-GB" sz="1600" dirty="0">
                        <a:effectLst/>
                      </a:endParaRPr>
                    </a:p>
                    <a:p>
                      <a:pPr indent="76200" algn="l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600" dirty="0">
                          <a:effectLst/>
                        </a:rPr>
                        <a:t>Радио</a:t>
                      </a:r>
                      <a:endParaRPr lang="en-GB" sz="1600" dirty="0">
                        <a:effectLst/>
                      </a:endParaRPr>
                    </a:p>
                    <a:p>
                      <a:pPr indent="76200" algn="l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600" dirty="0">
                          <a:effectLst/>
                        </a:rPr>
                        <a:t>Вестници</a:t>
                      </a:r>
                      <a:endParaRPr lang="en-GB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922" marR="47922" marT="0" marB="0"/>
                </a:tc>
                <a:tc>
                  <a:txBody>
                    <a:bodyPr/>
                    <a:lstStyle/>
                    <a:p>
                      <a:pPr indent="226695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600" dirty="0">
                          <a:effectLst/>
                        </a:rPr>
                        <a:t> </a:t>
                      </a:r>
                      <a:endParaRPr lang="en-GB" sz="1600" dirty="0">
                        <a:effectLst/>
                      </a:endParaRPr>
                    </a:p>
                    <a:p>
                      <a:pPr marL="0" indent="0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600" dirty="0">
                          <a:effectLst/>
                          <a:highlight>
                            <a:srgbClr val="C0C0C0"/>
                          </a:highlight>
                        </a:rPr>
                        <a:t>17 </a:t>
                      </a:r>
                      <a:r>
                        <a:rPr lang="en-US" sz="1600" dirty="0">
                          <a:effectLst/>
                          <a:highlight>
                            <a:srgbClr val="C0C0C0"/>
                          </a:highlight>
                        </a:rPr>
                        <a:t>(</a:t>
                      </a:r>
                      <a:r>
                        <a:rPr lang="bg-BG" sz="1600" dirty="0">
                          <a:effectLst/>
                          <a:highlight>
                            <a:srgbClr val="C0C0C0"/>
                          </a:highlight>
                        </a:rPr>
                        <a:t>77.3</a:t>
                      </a:r>
                      <a:r>
                        <a:rPr lang="en-US" sz="1600" dirty="0">
                          <a:effectLst/>
                          <a:highlight>
                            <a:srgbClr val="C0C0C0"/>
                          </a:highlight>
                        </a:rPr>
                        <a:t>)</a:t>
                      </a:r>
                      <a:endParaRPr lang="en-GB" sz="1600" dirty="0">
                        <a:effectLst/>
                      </a:endParaRPr>
                    </a:p>
                    <a:p>
                      <a:pPr marL="0" indent="0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600" dirty="0">
                          <a:effectLst/>
                        </a:rPr>
                        <a:t>1 </a:t>
                      </a:r>
                      <a:r>
                        <a:rPr lang="en-US" sz="1600" dirty="0">
                          <a:effectLst/>
                        </a:rPr>
                        <a:t>(</a:t>
                      </a:r>
                      <a:r>
                        <a:rPr lang="bg-BG" sz="1600" dirty="0">
                          <a:effectLst/>
                        </a:rPr>
                        <a:t>4.5</a:t>
                      </a:r>
                      <a:r>
                        <a:rPr lang="en-US" sz="1600" dirty="0">
                          <a:effectLst/>
                        </a:rPr>
                        <a:t>)</a:t>
                      </a:r>
                      <a:endParaRPr lang="en-GB" sz="1600" dirty="0">
                        <a:effectLst/>
                      </a:endParaRPr>
                    </a:p>
                    <a:p>
                      <a:pPr marL="0" indent="0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600" dirty="0">
                          <a:effectLst/>
                        </a:rPr>
                        <a:t>4 </a:t>
                      </a:r>
                      <a:r>
                        <a:rPr lang="en-US" sz="1600" dirty="0">
                          <a:effectLst/>
                        </a:rPr>
                        <a:t>(</a:t>
                      </a:r>
                      <a:r>
                        <a:rPr lang="bg-BG" sz="1600" dirty="0">
                          <a:effectLst/>
                        </a:rPr>
                        <a:t>18.2</a:t>
                      </a:r>
                      <a:r>
                        <a:rPr lang="en-US" sz="1600" dirty="0">
                          <a:effectLst/>
                        </a:rPr>
                        <a:t>)</a:t>
                      </a:r>
                      <a:endParaRPr lang="en-GB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922" marR="47922" marT="0" marB="0"/>
                </a:tc>
              </a:tr>
              <a:tr h="864096">
                <a:tc>
                  <a:txBody>
                    <a:bodyPr/>
                    <a:lstStyle/>
                    <a:p>
                      <a:pPr marL="0" indent="0" algn="l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600" b="1" dirty="0">
                          <a:effectLst/>
                        </a:rPr>
                        <a:t>Информационни материали на МУ-Плевен</a:t>
                      </a:r>
                      <a:endParaRPr lang="en-GB" sz="1600" b="1" dirty="0">
                        <a:effectLst/>
                      </a:endParaRPr>
                    </a:p>
                    <a:p>
                      <a:pPr indent="76200" algn="l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600" dirty="0">
                          <a:effectLst/>
                        </a:rPr>
                        <a:t>Диплянки </a:t>
                      </a:r>
                      <a:endParaRPr lang="en-GB" sz="1600" dirty="0">
                        <a:effectLst/>
                      </a:endParaRPr>
                    </a:p>
                    <a:p>
                      <a:pPr indent="76200" algn="l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600" dirty="0">
                          <a:effectLst/>
                        </a:rPr>
                        <a:t>Афиши</a:t>
                      </a:r>
                      <a:endParaRPr lang="en-GB" sz="1600" dirty="0">
                        <a:effectLst/>
                      </a:endParaRPr>
                    </a:p>
                    <a:p>
                      <a:pPr indent="76200" algn="l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WEB-</a:t>
                      </a:r>
                      <a:r>
                        <a:rPr lang="bg-BG" sz="1600" dirty="0">
                          <a:effectLst/>
                        </a:rPr>
                        <a:t>сайт</a:t>
                      </a:r>
                      <a:endParaRPr lang="en-GB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922" marR="47922" marT="0" marB="0"/>
                </a:tc>
                <a:tc>
                  <a:txBody>
                    <a:bodyPr/>
                    <a:lstStyle/>
                    <a:p>
                      <a:pPr indent="226695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600" dirty="0">
                          <a:effectLst/>
                        </a:rPr>
                        <a:t> </a:t>
                      </a:r>
                      <a:endParaRPr lang="en-GB" sz="1600" dirty="0">
                        <a:effectLst/>
                      </a:endParaRPr>
                    </a:p>
                    <a:p>
                      <a:pPr marL="0" indent="0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600" dirty="0">
                          <a:effectLst/>
                        </a:rPr>
                        <a:t>6 </a:t>
                      </a:r>
                      <a:r>
                        <a:rPr lang="en-US" sz="1600" dirty="0">
                          <a:effectLst/>
                        </a:rPr>
                        <a:t>(</a:t>
                      </a:r>
                      <a:r>
                        <a:rPr lang="bg-BG" sz="1600" dirty="0">
                          <a:effectLst/>
                        </a:rPr>
                        <a:t>22.2</a:t>
                      </a:r>
                      <a:r>
                        <a:rPr lang="en-US" sz="1600" dirty="0">
                          <a:effectLst/>
                        </a:rPr>
                        <a:t>)</a:t>
                      </a:r>
                      <a:endParaRPr lang="en-GB" sz="1600" dirty="0">
                        <a:effectLst/>
                      </a:endParaRPr>
                    </a:p>
                    <a:p>
                      <a:pPr marL="0" indent="0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600" dirty="0">
                          <a:effectLst/>
                        </a:rPr>
                        <a:t>1 </a:t>
                      </a:r>
                      <a:r>
                        <a:rPr lang="en-US" sz="1600" dirty="0">
                          <a:effectLst/>
                        </a:rPr>
                        <a:t>(</a:t>
                      </a:r>
                      <a:r>
                        <a:rPr lang="bg-BG" sz="1600" dirty="0">
                          <a:effectLst/>
                        </a:rPr>
                        <a:t>3.7</a:t>
                      </a:r>
                      <a:r>
                        <a:rPr lang="en-US" sz="1600" dirty="0">
                          <a:effectLst/>
                        </a:rPr>
                        <a:t>)</a:t>
                      </a:r>
                      <a:endParaRPr lang="en-GB" sz="1600" dirty="0">
                        <a:effectLst/>
                      </a:endParaRPr>
                    </a:p>
                    <a:p>
                      <a:pPr marL="0" indent="0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600" dirty="0">
                          <a:effectLst/>
                          <a:highlight>
                            <a:srgbClr val="C0C0C0"/>
                          </a:highlight>
                        </a:rPr>
                        <a:t>20 </a:t>
                      </a:r>
                      <a:r>
                        <a:rPr lang="en-US" sz="1600" dirty="0">
                          <a:effectLst/>
                          <a:highlight>
                            <a:srgbClr val="C0C0C0"/>
                          </a:highlight>
                        </a:rPr>
                        <a:t>(</a:t>
                      </a:r>
                      <a:r>
                        <a:rPr lang="bg-BG" sz="1600" dirty="0">
                          <a:effectLst/>
                          <a:highlight>
                            <a:srgbClr val="C0C0C0"/>
                          </a:highlight>
                        </a:rPr>
                        <a:t>74.1</a:t>
                      </a:r>
                      <a:r>
                        <a:rPr lang="en-US" sz="1600" dirty="0">
                          <a:effectLst/>
                          <a:highlight>
                            <a:srgbClr val="C0C0C0"/>
                          </a:highlight>
                        </a:rPr>
                        <a:t>)</a:t>
                      </a:r>
                      <a:endParaRPr lang="en-GB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922" marR="47922" marT="0" marB="0"/>
                </a:tc>
              </a:tr>
              <a:tr h="864096">
                <a:tc>
                  <a:txBody>
                    <a:bodyPr/>
                    <a:lstStyle/>
                    <a:p>
                      <a:pPr marL="0" indent="0" algn="l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600" b="1" dirty="0">
                          <a:effectLst/>
                        </a:rPr>
                        <a:t>Дейност на МУ-Плевен в други селища на страната</a:t>
                      </a:r>
                      <a:endParaRPr lang="en-GB" sz="1600" b="1" dirty="0">
                        <a:effectLst/>
                      </a:endParaRPr>
                    </a:p>
                    <a:p>
                      <a:pPr indent="76200" algn="l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600" dirty="0">
                          <a:effectLst/>
                        </a:rPr>
                        <a:t>Кандидатстудентски борси </a:t>
                      </a:r>
                      <a:endParaRPr lang="en-GB" sz="1600" dirty="0">
                        <a:effectLst/>
                      </a:endParaRPr>
                    </a:p>
                    <a:p>
                      <a:pPr indent="76200" algn="l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600" dirty="0">
                          <a:effectLst/>
                        </a:rPr>
                        <a:t>Представителства на МУ-Плевен</a:t>
                      </a:r>
                      <a:endParaRPr lang="en-GB" sz="1600" dirty="0">
                        <a:effectLst/>
                      </a:endParaRPr>
                    </a:p>
                    <a:p>
                      <a:pPr indent="76200" algn="l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600" dirty="0">
                          <a:effectLst/>
                        </a:rPr>
                        <a:t>Посещения на представители на МУ-Плевен на място в училище</a:t>
                      </a:r>
                      <a:endParaRPr lang="en-GB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922" marR="47922" marT="0" marB="0"/>
                </a:tc>
                <a:tc>
                  <a:txBody>
                    <a:bodyPr/>
                    <a:lstStyle/>
                    <a:p>
                      <a:pPr indent="226695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600" dirty="0">
                          <a:effectLst/>
                        </a:rPr>
                        <a:t> </a:t>
                      </a:r>
                      <a:endParaRPr lang="en-GB" sz="1600" dirty="0">
                        <a:effectLst/>
                      </a:endParaRPr>
                    </a:p>
                    <a:p>
                      <a:pPr marL="0" indent="0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600" dirty="0">
                          <a:effectLst/>
                        </a:rPr>
                        <a:t>8 </a:t>
                      </a:r>
                      <a:r>
                        <a:rPr lang="en-US" sz="1600" dirty="0">
                          <a:effectLst/>
                        </a:rPr>
                        <a:t>(</a:t>
                      </a:r>
                      <a:r>
                        <a:rPr lang="bg-BG" sz="1600" dirty="0">
                          <a:effectLst/>
                        </a:rPr>
                        <a:t>31.5</a:t>
                      </a:r>
                      <a:r>
                        <a:rPr lang="en-US" sz="1600" dirty="0">
                          <a:effectLst/>
                        </a:rPr>
                        <a:t>)</a:t>
                      </a:r>
                      <a:endParaRPr lang="en-GB" sz="1600" dirty="0">
                        <a:effectLst/>
                      </a:endParaRPr>
                    </a:p>
                    <a:p>
                      <a:pPr marL="0" indent="0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600" dirty="0">
                          <a:effectLst/>
                        </a:rPr>
                        <a:t>6 </a:t>
                      </a:r>
                      <a:r>
                        <a:rPr lang="en-US" sz="1600" dirty="0">
                          <a:effectLst/>
                        </a:rPr>
                        <a:t>(</a:t>
                      </a:r>
                      <a:r>
                        <a:rPr lang="bg-BG" sz="1600" dirty="0">
                          <a:effectLst/>
                        </a:rPr>
                        <a:t>24.1</a:t>
                      </a:r>
                      <a:r>
                        <a:rPr lang="en-US" sz="1600" dirty="0">
                          <a:effectLst/>
                        </a:rPr>
                        <a:t>)</a:t>
                      </a:r>
                      <a:endParaRPr lang="en-GB" sz="1600" dirty="0">
                        <a:effectLst/>
                      </a:endParaRPr>
                    </a:p>
                    <a:p>
                      <a:pPr marL="0" indent="0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600" dirty="0">
                          <a:effectLst/>
                        </a:rPr>
                        <a:t>11 </a:t>
                      </a:r>
                      <a:r>
                        <a:rPr lang="en-US" sz="1600" dirty="0">
                          <a:effectLst/>
                        </a:rPr>
                        <a:t>(</a:t>
                      </a:r>
                      <a:r>
                        <a:rPr lang="bg-BG" sz="1600" dirty="0">
                          <a:effectLst/>
                        </a:rPr>
                        <a:t>44.4</a:t>
                      </a:r>
                      <a:r>
                        <a:rPr lang="en-US" sz="1600" dirty="0">
                          <a:effectLst/>
                        </a:rPr>
                        <a:t>)</a:t>
                      </a:r>
                      <a:endParaRPr lang="en-GB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922" marR="47922" marT="0" marB="0"/>
                </a:tc>
              </a:tr>
              <a:tr h="1152128">
                <a:tc>
                  <a:txBody>
                    <a:bodyPr/>
                    <a:lstStyle/>
                    <a:p>
                      <a:pPr marL="0" indent="0" algn="l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600" b="1" dirty="0">
                          <a:effectLst/>
                        </a:rPr>
                        <a:t>Лични контакти</a:t>
                      </a:r>
                      <a:endParaRPr lang="en-GB" sz="1600" b="1" dirty="0">
                        <a:effectLst/>
                      </a:endParaRPr>
                    </a:p>
                    <a:p>
                      <a:pPr marL="0" indent="0" algn="l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  </a:t>
                      </a:r>
                      <a:r>
                        <a:rPr lang="bg-BG" sz="1600" dirty="0" smtClean="0">
                          <a:effectLst/>
                        </a:rPr>
                        <a:t>Студенти</a:t>
                      </a:r>
                      <a:r>
                        <a:rPr lang="bg-BG" sz="1600" dirty="0">
                          <a:effectLst/>
                        </a:rPr>
                        <a:t>, учащи в МУ-Плевен</a:t>
                      </a:r>
                      <a:endParaRPr lang="en-GB" sz="1600" dirty="0">
                        <a:effectLst/>
                      </a:endParaRPr>
                    </a:p>
                    <a:p>
                      <a:pPr marL="0" indent="0" algn="l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  </a:t>
                      </a:r>
                      <a:r>
                        <a:rPr lang="bg-BG" sz="1600" dirty="0" smtClean="0">
                          <a:effectLst/>
                        </a:rPr>
                        <a:t>Родители</a:t>
                      </a:r>
                      <a:r>
                        <a:rPr lang="bg-BG" sz="1600" dirty="0">
                          <a:effectLst/>
                        </a:rPr>
                        <a:t>, роднини</a:t>
                      </a:r>
                      <a:endParaRPr lang="en-GB" sz="1600" dirty="0">
                        <a:effectLst/>
                      </a:endParaRPr>
                    </a:p>
                    <a:p>
                      <a:pPr marL="0" indent="0" algn="l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  </a:t>
                      </a:r>
                      <a:r>
                        <a:rPr lang="bg-BG" sz="1600" dirty="0" smtClean="0">
                          <a:effectLst/>
                        </a:rPr>
                        <a:t>Приятели </a:t>
                      </a:r>
                      <a:endParaRPr lang="en-GB" sz="1600" dirty="0">
                        <a:effectLst/>
                      </a:endParaRPr>
                    </a:p>
                    <a:p>
                      <a:pPr marL="0" indent="0" algn="l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  </a:t>
                      </a:r>
                      <a:r>
                        <a:rPr lang="bg-BG" sz="1600" dirty="0" smtClean="0">
                          <a:effectLst/>
                        </a:rPr>
                        <a:t>Други </a:t>
                      </a:r>
                      <a:endParaRPr lang="en-GB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922" marR="47922" marT="0" marB="0"/>
                </a:tc>
                <a:tc>
                  <a:txBody>
                    <a:bodyPr/>
                    <a:lstStyle/>
                    <a:p>
                      <a:pPr indent="226695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600" dirty="0">
                          <a:effectLst/>
                        </a:rPr>
                        <a:t> </a:t>
                      </a:r>
                      <a:endParaRPr lang="en-GB" sz="1600" dirty="0">
                        <a:effectLst/>
                      </a:endParaRPr>
                    </a:p>
                    <a:p>
                      <a:pPr marL="0" indent="0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600" dirty="0">
                          <a:effectLst/>
                          <a:highlight>
                            <a:srgbClr val="C0C0C0"/>
                          </a:highlight>
                        </a:rPr>
                        <a:t>15 </a:t>
                      </a:r>
                      <a:r>
                        <a:rPr lang="en-US" sz="1600" dirty="0">
                          <a:effectLst/>
                          <a:highlight>
                            <a:srgbClr val="C0C0C0"/>
                          </a:highlight>
                        </a:rPr>
                        <a:t>(</a:t>
                      </a:r>
                      <a:r>
                        <a:rPr lang="bg-BG" sz="1600" dirty="0">
                          <a:effectLst/>
                          <a:highlight>
                            <a:srgbClr val="C0C0C0"/>
                          </a:highlight>
                        </a:rPr>
                        <a:t>50.5</a:t>
                      </a:r>
                      <a:r>
                        <a:rPr lang="en-US" sz="1600" dirty="0">
                          <a:effectLst/>
                          <a:highlight>
                            <a:srgbClr val="C0C0C0"/>
                          </a:highlight>
                        </a:rPr>
                        <a:t>)</a:t>
                      </a:r>
                      <a:endParaRPr lang="en-GB" sz="1600" dirty="0">
                        <a:effectLst/>
                      </a:endParaRPr>
                    </a:p>
                    <a:p>
                      <a:pPr marL="0" indent="0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600" dirty="0">
                          <a:effectLst/>
                        </a:rPr>
                        <a:t>6 </a:t>
                      </a:r>
                      <a:r>
                        <a:rPr lang="en-US" sz="1600" dirty="0">
                          <a:effectLst/>
                        </a:rPr>
                        <a:t>(</a:t>
                      </a:r>
                      <a:r>
                        <a:rPr lang="bg-BG" sz="1600" dirty="0">
                          <a:effectLst/>
                        </a:rPr>
                        <a:t>19.0</a:t>
                      </a:r>
                      <a:r>
                        <a:rPr lang="en-US" sz="1600" dirty="0">
                          <a:effectLst/>
                        </a:rPr>
                        <a:t>)</a:t>
                      </a:r>
                      <a:endParaRPr lang="en-GB" sz="1600" dirty="0">
                        <a:effectLst/>
                      </a:endParaRPr>
                    </a:p>
                    <a:p>
                      <a:pPr marL="0" indent="0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600" dirty="0">
                          <a:effectLst/>
                        </a:rPr>
                        <a:t>5 </a:t>
                      </a:r>
                      <a:r>
                        <a:rPr lang="en-US" sz="1600" dirty="0">
                          <a:effectLst/>
                        </a:rPr>
                        <a:t>(</a:t>
                      </a:r>
                      <a:r>
                        <a:rPr lang="bg-BG" sz="1600" dirty="0">
                          <a:effectLst/>
                        </a:rPr>
                        <a:t>19.0</a:t>
                      </a:r>
                      <a:r>
                        <a:rPr lang="en-US" sz="1600" dirty="0">
                          <a:effectLst/>
                        </a:rPr>
                        <a:t>)</a:t>
                      </a:r>
                      <a:endParaRPr lang="en-GB" sz="1600" dirty="0">
                        <a:effectLst/>
                      </a:endParaRPr>
                    </a:p>
                    <a:p>
                      <a:pPr marL="0" indent="0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600" dirty="0">
                          <a:effectLst/>
                        </a:rPr>
                        <a:t>2 </a:t>
                      </a:r>
                      <a:r>
                        <a:rPr lang="en-US" sz="1600" dirty="0">
                          <a:effectLst/>
                        </a:rPr>
                        <a:t>(</a:t>
                      </a:r>
                      <a:r>
                        <a:rPr lang="bg-BG" sz="1600" dirty="0">
                          <a:effectLst/>
                        </a:rPr>
                        <a:t>8.6</a:t>
                      </a:r>
                      <a:r>
                        <a:rPr lang="en-US" sz="1600" dirty="0">
                          <a:effectLst/>
                        </a:rPr>
                        <a:t>)</a:t>
                      </a:r>
                      <a:endParaRPr lang="en-GB" sz="1600" dirty="0">
                        <a:effectLst/>
                      </a:endParaRPr>
                    </a:p>
                    <a:p>
                      <a:pPr marL="0" indent="0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600" dirty="0">
                          <a:effectLst/>
                        </a:rPr>
                        <a:t>1 </a:t>
                      </a:r>
                      <a:r>
                        <a:rPr lang="en-US" sz="1600" dirty="0">
                          <a:effectLst/>
                        </a:rPr>
                        <a:t>(</a:t>
                      </a:r>
                      <a:r>
                        <a:rPr lang="bg-BG" sz="1600" dirty="0">
                          <a:effectLst/>
                        </a:rPr>
                        <a:t>2.9</a:t>
                      </a:r>
                      <a:r>
                        <a:rPr lang="en-US" sz="1600" dirty="0">
                          <a:effectLst/>
                        </a:rPr>
                        <a:t>)</a:t>
                      </a:r>
                      <a:endParaRPr lang="en-GB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922" marR="47922" marT="0" marB="0"/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539552" y="1892846"/>
            <a:ext cx="792088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g-BG" sz="1600" b="1" i="1" dirty="0"/>
              <a:t>Табл. № 2. </a:t>
            </a:r>
            <a:r>
              <a:rPr lang="bg-BG" sz="1600" i="1" dirty="0"/>
              <a:t>Основни източници на информация при избора на специалност „Фармация”</a:t>
            </a:r>
            <a:endParaRPr lang="en-GB" sz="1600" dirty="0"/>
          </a:p>
        </p:txBody>
      </p:sp>
      <p:pic>
        <p:nvPicPr>
          <p:cNvPr id="7" name="Picture 2" descr="Резултат с изображение за анкети студенти">
            <a:hlinkClick r:id="rId2"/>
          </p:cNvPr>
          <p:cNvPicPr>
            <a:picLocks noChangeAspect="1" noChangeArrowheads="1"/>
          </p:cNvPicPr>
          <p:nvPr/>
        </p:nvPicPr>
        <p:blipFill>
          <a:blip r:embed="rId3" r:link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1319" y="188640"/>
            <a:ext cx="961626" cy="7236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87283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3" y="153129"/>
            <a:ext cx="7853815" cy="611575"/>
          </a:xfrm>
        </p:spPr>
        <p:txBody>
          <a:bodyPr>
            <a:normAutofit fontScale="90000"/>
          </a:bodyPr>
          <a:lstStyle/>
          <a:p>
            <a:pPr algn="l"/>
            <a:r>
              <a:rPr lang="bg-BG" sz="2000" b="1" dirty="0" smtClean="0"/>
              <a:t>ОСНОВНИ МОТИВИ ЗА ИЗБОРА НА </a:t>
            </a:r>
            <a:r>
              <a:rPr lang="bg-BG" sz="2000" b="1" dirty="0" smtClean="0"/>
              <a:t>ОБУЧАВАЩА ИНСТИТУЦИЯ И НА СПЕЦИАЛНОСТ </a:t>
            </a:r>
            <a:r>
              <a:rPr lang="bg-BG" sz="2000" b="1" dirty="0" smtClean="0"/>
              <a:t>„ФАРМАЦИЯ“</a:t>
            </a:r>
            <a:endParaRPr lang="en-GB" sz="2000" b="1" dirty="0">
              <a:solidFill>
                <a:schemeClr val="tx1"/>
              </a:solidFill>
            </a:endParaRPr>
          </a:p>
        </p:txBody>
      </p:sp>
      <p:pic>
        <p:nvPicPr>
          <p:cNvPr id="9" name="Picture 2" descr="Резултат с изображение за анкети студенти">
            <a:hlinkClick r:id="rId2"/>
          </p:cNvPr>
          <p:cNvPicPr>
            <a:picLocks noChangeAspect="1" noChangeArrowheads="1"/>
          </p:cNvPicPr>
          <p:nvPr/>
        </p:nvPicPr>
        <p:blipFill>
          <a:blip r:embed="rId3" r:link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1319" y="188640"/>
            <a:ext cx="961626" cy="7236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1" name="Диаграма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54598656"/>
              </p:ext>
            </p:extLst>
          </p:nvPr>
        </p:nvGraphicFramePr>
        <p:xfrm>
          <a:off x="126487" y="705907"/>
          <a:ext cx="4517520" cy="24668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2" name="Диаграма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45505586"/>
              </p:ext>
            </p:extLst>
          </p:nvPr>
        </p:nvGraphicFramePr>
        <p:xfrm>
          <a:off x="117381" y="3931895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5" name="Rectangle 4"/>
          <p:cNvSpPr/>
          <p:nvPr/>
        </p:nvSpPr>
        <p:spPr>
          <a:xfrm>
            <a:off x="220930" y="3055572"/>
            <a:ext cx="4572000" cy="43088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bg-BG" sz="1100" b="1" i="1" dirty="0"/>
              <a:t>Фиг. № 2.</a:t>
            </a:r>
            <a:r>
              <a:rPr lang="bg-BG" sz="1100" i="1" dirty="0"/>
              <a:t> Основни мотиви при избор на МУ-Плевен от страна на кандидат-студентите </a:t>
            </a:r>
            <a:r>
              <a:rPr lang="en-US" sz="1100" i="1" dirty="0"/>
              <a:t>(</a:t>
            </a:r>
            <a:r>
              <a:rPr lang="bg-BG" sz="1100" i="1" dirty="0"/>
              <a:t>%</a:t>
            </a:r>
            <a:r>
              <a:rPr lang="en-US" sz="1100" i="1" dirty="0"/>
              <a:t>)</a:t>
            </a:r>
            <a:endParaRPr lang="en-GB" sz="1100" dirty="0"/>
          </a:p>
        </p:txBody>
      </p:sp>
      <p:sp>
        <p:nvSpPr>
          <p:cNvPr id="6" name="Rectangle 5"/>
          <p:cNvSpPr/>
          <p:nvPr/>
        </p:nvSpPr>
        <p:spPr>
          <a:xfrm>
            <a:off x="248554" y="6249942"/>
            <a:ext cx="4032448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g-BG" sz="1100" b="1" i="1" dirty="0"/>
              <a:t>Фиг. № 3.</a:t>
            </a:r>
            <a:r>
              <a:rPr lang="bg-BG" sz="1100" i="1" dirty="0"/>
              <a:t> Кандидатствате ли и в други университети? </a:t>
            </a:r>
            <a:r>
              <a:rPr lang="en-US" sz="1100" i="1" dirty="0"/>
              <a:t>(</a:t>
            </a:r>
            <a:r>
              <a:rPr lang="bg-BG" sz="1100" i="1" dirty="0"/>
              <a:t>%</a:t>
            </a:r>
            <a:r>
              <a:rPr lang="en-US" sz="1100" i="1" dirty="0"/>
              <a:t>)</a:t>
            </a:r>
            <a:endParaRPr lang="en-GB" sz="1100" dirty="0"/>
          </a:p>
        </p:txBody>
      </p:sp>
      <p:graphicFrame>
        <p:nvGraphicFramePr>
          <p:cNvPr id="14" name="Диагра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93824018"/>
              </p:ext>
            </p:extLst>
          </p:nvPr>
        </p:nvGraphicFramePr>
        <p:xfrm>
          <a:off x="4811676" y="678727"/>
          <a:ext cx="4248472" cy="2592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15" name="Rectangle 14"/>
          <p:cNvSpPr/>
          <p:nvPr/>
        </p:nvSpPr>
        <p:spPr>
          <a:xfrm>
            <a:off x="4865063" y="3271015"/>
            <a:ext cx="4278937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g-BG" sz="1100" b="1" i="1" dirty="0"/>
              <a:t>Фиг. № 4.</a:t>
            </a:r>
            <a:r>
              <a:rPr lang="bg-BG" sz="1100" i="1" dirty="0"/>
              <a:t> На кое място поставяте МУ-Плевен при избора си на университет? </a:t>
            </a:r>
            <a:r>
              <a:rPr lang="en-US" sz="1100" i="1" dirty="0"/>
              <a:t>(</a:t>
            </a:r>
            <a:r>
              <a:rPr lang="bg-BG" sz="1100" i="1" dirty="0"/>
              <a:t>%</a:t>
            </a:r>
            <a:r>
              <a:rPr lang="en-US" sz="1100" i="1" dirty="0"/>
              <a:t>)</a:t>
            </a:r>
            <a:endParaRPr lang="en-GB" sz="1100" dirty="0"/>
          </a:p>
        </p:txBody>
      </p:sp>
      <p:graphicFrame>
        <p:nvGraphicFramePr>
          <p:cNvPr id="16" name="Диагра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99693693"/>
              </p:ext>
            </p:extLst>
          </p:nvPr>
        </p:nvGraphicFramePr>
        <p:xfrm>
          <a:off x="4716016" y="3729764"/>
          <a:ext cx="4283968" cy="25201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sp>
        <p:nvSpPr>
          <p:cNvPr id="17" name="Rectangle 16"/>
          <p:cNvSpPr/>
          <p:nvPr/>
        </p:nvSpPr>
        <p:spPr>
          <a:xfrm>
            <a:off x="4350945" y="6261013"/>
            <a:ext cx="4572000" cy="43088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bg-BG" sz="1100" b="1" i="1" dirty="0"/>
              <a:t>Фиг. № 5.</a:t>
            </a:r>
            <a:r>
              <a:rPr lang="bg-BG" sz="1100" i="1" dirty="0"/>
              <a:t> Основни мотиви за посочването на специалност „Фармация” на първо място от кандидат-студентите  </a:t>
            </a:r>
            <a:r>
              <a:rPr lang="en-US" sz="1100" i="1" dirty="0"/>
              <a:t>(</a:t>
            </a:r>
            <a:r>
              <a:rPr lang="bg-BG" sz="1100" i="1" dirty="0"/>
              <a:t>%</a:t>
            </a:r>
            <a:r>
              <a:rPr lang="en-US" sz="1100" i="1" dirty="0"/>
              <a:t>)</a:t>
            </a:r>
            <a:endParaRPr lang="en-GB" sz="1100" dirty="0"/>
          </a:p>
        </p:txBody>
      </p:sp>
    </p:spTree>
    <p:extLst>
      <p:ext uri="{BB962C8B-B14F-4D97-AF65-F5344CB8AC3E}">
        <p14:creationId xmlns:p14="http://schemas.microsoft.com/office/powerpoint/2010/main" val="835785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706" y="57520"/>
            <a:ext cx="7583654" cy="707184"/>
          </a:xfrm>
        </p:spPr>
        <p:txBody>
          <a:bodyPr>
            <a:normAutofit/>
          </a:bodyPr>
          <a:lstStyle/>
          <a:p>
            <a:pPr algn="l"/>
            <a:r>
              <a:rPr lang="bg-BG" sz="2000" b="1" dirty="0" smtClean="0"/>
              <a:t>ИНФОРМИРАНОСТ ЗА СПЕЦИФИКИТЕ НА ОКС „магистър“ ПО„ФАРМАЦИЯ“ </a:t>
            </a:r>
            <a:endParaRPr lang="en-GB" sz="2000" b="1" dirty="0">
              <a:solidFill>
                <a:schemeClr val="tx1"/>
              </a:solidFill>
            </a:endParaRPr>
          </a:p>
        </p:txBody>
      </p:sp>
      <p:pic>
        <p:nvPicPr>
          <p:cNvPr id="9" name="Picture 2" descr="Резултат с изображение за анкети студенти">
            <a:hlinkClick r:id="rId2"/>
          </p:cNvPr>
          <p:cNvPicPr>
            <a:picLocks noChangeAspect="1" noChangeArrowheads="1"/>
          </p:cNvPicPr>
          <p:nvPr/>
        </p:nvPicPr>
        <p:blipFill>
          <a:blip r:embed="rId3" r:link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1319" y="188640"/>
            <a:ext cx="961626" cy="7236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3" name="Диагра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17588629"/>
              </p:ext>
            </p:extLst>
          </p:nvPr>
        </p:nvGraphicFramePr>
        <p:xfrm>
          <a:off x="179512" y="836712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4" name="Rectangle 3"/>
          <p:cNvSpPr/>
          <p:nvPr/>
        </p:nvSpPr>
        <p:spPr>
          <a:xfrm>
            <a:off x="330432" y="3284984"/>
            <a:ext cx="424847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g-BG" sz="1100" b="1" i="1" dirty="0"/>
              <a:t>Фиг. № 6.</a:t>
            </a:r>
            <a:r>
              <a:rPr lang="bg-BG" sz="1100" i="1" dirty="0"/>
              <a:t> Запознати ли сте със спецификата на ОКС „магистър” на специалност „Фармация”?  </a:t>
            </a:r>
            <a:r>
              <a:rPr lang="en-US" sz="1100" i="1" dirty="0"/>
              <a:t>(</a:t>
            </a:r>
            <a:r>
              <a:rPr lang="bg-BG" sz="1100" i="1" dirty="0"/>
              <a:t>%</a:t>
            </a:r>
            <a:r>
              <a:rPr lang="en-US" sz="1100" i="1" dirty="0"/>
              <a:t>)</a:t>
            </a:r>
            <a:endParaRPr lang="en-GB" sz="1100" dirty="0"/>
          </a:p>
        </p:txBody>
      </p:sp>
      <p:graphicFrame>
        <p:nvGraphicFramePr>
          <p:cNvPr id="18" name="Диагра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72412694"/>
              </p:ext>
            </p:extLst>
          </p:nvPr>
        </p:nvGraphicFramePr>
        <p:xfrm>
          <a:off x="4776202" y="662356"/>
          <a:ext cx="4283968" cy="2592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7" name="Rectangle 6"/>
          <p:cNvSpPr/>
          <p:nvPr/>
        </p:nvSpPr>
        <p:spPr>
          <a:xfrm>
            <a:off x="4860031" y="3284984"/>
            <a:ext cx="4176463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g-BG" sz="1100" b="1" i="1" dirty="0"/>
              <a:t>Фиг. № 7.</a:t>
            </a:r>
            <a:r>
              <a:rPr lang="bg-BG" sz="1100" i="1" dirty="0"/>
              <a:t> На кое от следните качества държите най-много при бъдещата Ви подготовка по специалност „Фармация”?  </a:t>
            </a:r>
            <a:r>
              <a:rPr lang="en-US" sz="1100" i="1" dirty="0"/>
              <a:t>(</a:t>
            </a:r>
            <a:r>
              <a:rPr lang="bg-BG" sz="1100" i="1" dirty="0"/>
              <a:t>%</a:t>
            </a:r>
            <a:r>
              <a:rPr lang="en-US" sz="1100" i="1" dirty="0"/>
              <a:t>)</a:t>
            </a:r>
            <a:endParaRPr lang="en-GB" sz="1100" dirty="0"/>
          </a:p>
        </p:txBody>
      </p:sp>
      <p:sp>
        <p:nvSpPr>
          <p:cNvPr id="8" name="Rectangle 7"/>
          <p:cNvSpPr/>
          <p:nvPr/>
        </p:nvSpPr>
        <p:spPr>
          <a:xfrm>
            <a:off x="330432" y="5877272"/>
            <a:ext cx="838152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sz="1400" dirty="0"/>
              <a:t>Болшинството от кандидатстващите </a:t>
            </a:r>
            <a:r>
              <a:rPr lang="en-US" sz="1400" dirty="0"/>
              <a:t>(</a:t>
            </a:r>
            <a:r>
              <a:rPr lang="bg-BG" sz="1400" dirty="0"/>
              <a:t>48.1%</a:t>
            </a:r>
            <a:r>
              <a:rPr lang="en-US" sz="1400" dirty="0"/>
              <a:t>) </a:t>
            </a:r>
            <a:r>
              <a:rPr lang="bg-BG" sz="1400" dirty="0"/>
              <a:t>разчитат да получат широкопрофилна теоретична подготовка в рамките на цялостното обучение по „Фармация”, докато 1/5 отдават по-голямо значение на задълбочените </a:t>
            </a:r>
            <a:r>
              <a:rPr lang="bg-BG" sz="1400" dirty="0" smtClean="0"/>
              <a:t>научнопрактически </a:t>
            </a:r>
            <a:r>
              <a:rPr lang="bg-BG" sz="1400" dirty="0"/>
              <a:t>знания по специалността </a:t>
            </a:r>
            <a:r>
              <a:rPr lang="en-US" sz="1400" dirty="0"/>
              <a:t>(</a:t>
            </a:r>
            <a:r>
              <a:rPr lang="bg-BG" sz="1400" dirty="0"/>
              <a:t>22.5%</a:t>
            </a:r>
            <a:r>
              <a:rPr lang="en-US" sz="1400" dirty="0"/>
              <a:t>)</a:t>
            </a:r>
            <a:r>
              <a:rPr lang="bg-BG" sz="1400" dirty="0"/>
              <a:t> – фиг. 7.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102372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706" y="57520"/>
            <a:ext cx="4487310" cy="779192"/>
          </a:xfrm>
        </p:spPr>
        <p:txBody>
          <a:bodyPr>
            <a:normAutofit fontScale="90000"/>
          </a:bodyPr>
          <a:lstStyle/>
          <a:p>
            <a:pPr algn="l"/>
            <a:r>
              <a:rPr lang="bg-BG" sz="2000" b="1" dirty="0" smtClean="0"/>
              <a:t>ВКЛЮЧВАНЕ НА ПРЕПОДАВАТЕЛИ ОТ ДРУГИ ВУ В ОБУЧЕНИЕТО ПО </a:t>
            </a:r>
            <a:r>
              <a:rPr lang="bg-BG" sz="2000" b="1" dirty="0" smtClean="0"/>
              <a:t>СПЕЦИАЛНОСТТА</a:t>
            </a:r>
            <a:endParaRPr lang="en-GB" sz="2000" b="1" dirty="0">
              <a:solidFill>
                <a:schemeClr val="tx1"/>
              </a:solidFill>
            </a:endParaRPr>
          </a:p>
        </p:txBody>
      </p:sp>
      <p:pic>
        <p:nvPicPr>
          <p:cNvPr id="9" name="Picture 2" descr="Резултат с изображение за анкети студенти">
            <a:hlinkClick r:id="rId2"/>
          </p:cNvPr>
          <p:cNvPicPr>
            <a:picLocks noChangeAspect="1" noChangeArrowheads="1"/>
          </p:cNvPicPr>
          <p:nvPr/>
        </p:nvPicPr>
        <p:blipFill>
          <a:blip r:embed="rId3" r:link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1319" y="188640"/>
            <a:ext cx="961626" cy="7236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0" name="Диаграма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0706336"/>
              </p:ext>
            </p:extLst>
          </p:nvPr>
        </p:nvGraphicFramePr>
        <p:xfrm>
          <a:off x="395536" y="764705"/>
          <a:ext cx="4139952" cy="2448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3" name="Rectangle 2"/>
          <p:cNvSpPr/>
          <p:nvPr/>
        </p:nvSpPr>
        <p:spPr>
          <a:xfrm>
            <a:off x="228353" y="3116232"/>
            <a:ext cx="4572000" cy="60016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bg-BG" sz="1100" b="1" i="1" dirty="0"/>
              <a:t>Фиг. № 8.</a:t>
            </a:r>
            <a:r>
              <a:rPr lang="bg-BG" sz="1100" i="1" dirty="0"/>
              <a:t> Считате ли, че в бъдещото Ви обучение по специалност „Фармация” трябва да участват преподаватели от други ВУ и чуждестранни университетски преподаватели?  </a:t>
            </a:r>
            <a:r>
              <a:rPr lang="en-US" sz="1100" i="1" dirty="0"/>
              <a:t>(</a:t>
            </a:r>
            <a:r>
              <a:rPr lang="bg-BG" sz="1100" i="1" dirty="0"/>
              <a:t>%</a:t>
            </a:r>
            <a:r>
              <a:rPr lang="en-US" sz="1100" i="1" dirty="0"/>
              <a:t>)</a:t>
            </a:r>
            <a:endParaRPr lang="en-GB" sz="1100" dirty="0"/>
          </a:p>
        </p:txBody>
      </p:sp>
      <p:sp>
        <p:nvSpPr>
          <p:cNvPr id="5" name="Rectangle 4"/>
          <p:cNvSpPr/>
          <p:nvPr/>
        </p:nvSpPr>
        <p:spPr>
          <a:xfrm>
            <a:off x="24658" y="3687478"/>
            <a:ext cx="4572000" cy="1492716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bg-BG" sz="1300" dirty="0"/>
              <a:t>Около 2/3 от лицата одобряват идеята в бъдещото обучение по специалност „Фармация” да участват преподаватели от други ВУ. </a:t>
            </a:r>
            <a:endParaRPr lang="bg-BG" sz="13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bg-BG" sz="1300" dirty="0" smtClean="0"/>
              <a:t>Толкова </a:t>
            </a:r>
            <a:r>
              <a:rPr lang="bg-BG" sz="1300" dirty="0"/>
              <a:t>е и делът на лицата, които подкрепят идеята за включването на чуждестранни университетски преподаватели в обучението по специалност „Фармация” – фиг. 8.</a:t>
            </a:r>
            <a:endParaRPr lang="en-GB" sz="1300" dirty="0"/>
          </a:p>
        </p:txBody>
      </p:sp>
      <p:graphicFrame>
        <p:nvGraphicFramePr>
          <p:cNvPr id="12" name="Диаграма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41630819"/>
              </p:ext>
            </p:extLst>
          </p:nvPr>
        </p:nvGraphicFramePr>
        <p:xfrm>
          <a:off x="4901692" y="528038"/>
          <a:ext cx="4158208" cy="2448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6" name="Rectangle 5"/>
          <p:cNvSpPr/>
          <p:nvPr/>
        </p:nvSpPr>
        <p:spPr>
          <a:xfrm>
            <a:off x="4859018" y="2900789"/>
            <a:ext cx="428498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g-BG" sz="1100" b="1" i="1" dirty="0"/>
              <a:t>Фиг. № 9.</a:t>
            </a:r>
            <a:r>
              <a:rPr lang="bg-BG" sz="1100" i="1" dirty="0"/>
              <a:t> Считате ли, че изучаването на чужди езици трябва да бъде включено в учебния план на специалност „Фармация”?  </a:t>
            </a:r>
            <a:r>
              <a:rPr lang="en-US" sz="1100" i="1" dirty="0"/>
              <a:t>(</a:t>
            </a:r>
            <a:r>
              <a:rPr lang="bg-BG" sz="1100" i="1" dirty="0"/>
              <a:t>%</a:t>
            </a:r>
            <a:r>
              <a:rPr lang="en-US" sz="1100" i="1" dirty="0"/>
              <a:t>)</a:t>
            </a:r>
            <a:endParaRPr lang="en-GB" sz="1100" dirty="0"/>
          </a:p>
        </p:txBody>
      </p:sp>
      <p:graphicFrame>
        <p:nvGraphicFramePr>
          <p:cNvPr id="15" name="Диаграма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47786922"/>
              </p:ext>
            </p:extLst>
          </p:nvPr>
        </p:nvGraphicFramePr>
        <p:xfrm>
          <a:off x="5280248" y="3948342"/>
          <a:ext cx="3630864" cy="23042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14" name="Rectangle 13"/>
          <p:cNvSpPr/>
          <p:nvPr/>
        </p:nvSpPr>
        <p:spPr>
          <a:xfrm>
            <a:off x="4895529" y="6250047"/>
            <a:ext cx="42119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g-BG" sz="1200" b="1" i="1" dirty="0"/>
              <a:t>Фиг. № 10.</a:t>
            </a:r>
            <a:r>
              <a:rPr lang="bg-BG" sz="1200" i="1" dirty="0"/>
              <a:t> Ако имате възможност, бихте ли се включили в програма за студентска мобилност?  </a:t>
            </a:r>
            <a:r>
              <a:rPr lang="en-US" sz="1200" i="1" dirty="0"/>
              <a:t>(</a:t>
            </a:r>
            <a:r>
              <a:rPr lang="bg-BG" sz="1200" i="1" dirty="0"/>
              <a:t>%</a:t>
            </a:r>
            <a:r>
              <a:rPr lang="en-US" sz="1200" i="1" dirty="0"/>
              <a:t>)</a:t>
            </a:r>
            <a:endParaRPr lang="en-GB" sz="1200" dirty="0"/>
          </a:p>
        </p:txBody>
      </p:sp>
      <p:sp>
        <p:nvSpPr>
          <p:cNvPr id="16" name="Rectangle 15"/>
          <p:cNvSpPr/>
          <p:nvPr/>
        </p:nvSpPr>
        <p:spPr>
          <a:xfrm>
            <a:off x="24658" y="5206930"/>
            <a:ext cx="4979390" cy="14927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bg-BG" sz="1300" dirty="0"/>
              <a:t>По отношение на идеята за включване на бъдещите студенти в програма за студентска мобилност, 48.5% изразяват позитивна нагласа, докато 48.5% се въздържат от мнение – фиг. 10. </a:t>
            </a:r>
            <a:endParaRPr lang="bg-BG" sz="13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bg-BG" sz="1300" dirty="0" smtClean="0"/>
              <a:t>Сред </a:t>
            </a:r>
            <a:r>
              <a:rPr lang="bg-BG" sz="1300" dirty="0"/>
              <a:t>тези, които одобряват идеята, основните мотиви са: обмяната на опит, подобряването на езиковите умения, контактите с нови хора и предоставянето на възможности за професионална реализация в чужбина.</a:t>
            </a:r>
            <a:endParaRPr lang="en-GB" sz="1300" dirty="0"/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5796136" y="3573016"/>
            <a:ext cx="2810782" cy="4616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bg-BG" sz="1800" b="1" dirty="0" smtClean="0"/>
              <a:t>СТУДЕНТСКА МОБИЛНОСТ</a:t>
            </a:r>
            <a:endParaRPr lang="en-GB" sz="1800" b="1" dirty="0"/>
          </a:p>
        </p:txBody>
      </p:sp>
      <p:sp>
        <p:nvSpPr>
          <p:cNvPr id="17" name="Title 1"/>
          <p:cNvSpPr txBox="1">
            <a:spLocks/>
          </p:cNvSpPr>
          <p:nvPr/>
        </p:nvSpPr>
        <p:spPr>
          <a:xfrm>
            <a:off x="4499991" y="46433"/>
            <a:ext cx="3461327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bg-BG" sz="1800" b="1" dirty="0" smtClean="0"/>
              <a:t>ИЗУЧАВАНЕ НА ЧУЖД ЕЗИК</a:t>
            </a:r>
            <a:endParaRPr lang="en-GB" sz="1800" b="1" dirty="0"/>
          </a:p>
        </p:txBody>
      </p:sp>
    </p:spTree>
    <p:extLst>
      <p:ext uri="{BB962C8B-B14F-4D97-AF65-F5344CB8AC3E}">
        <p14:creationId xmlns:p14="http://schemas.microsoft.com/office/powerpoint/2010/main" val="1977386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706" y="57520"/>
            <a:ext cx="7583654" cy="707184"/>
          </a:xfrm>
        </p:spPr>
        <p:txBody>
          <a:bodyPr>
            <a:normAutofit/>
          </a:bodyPr>
          <a:lstStyle/>
          <a:p>
            <a:pPr algn="l"/>
            <a:r>
              <a:rPr lang="bg-BG" sz="1800" b="1" dirty="0" smtClean="0"/>
              <a:t>УДОВЛЕТВОРЕНОСТ ОТ ОРГАНИЗАЦИЯТА НА КАНДИДАТСТУДЕНТСКАТА КАМПАНИЯ В МУ-ПЛЕВЕН</a:t>
            </a:r>
            <a:endParaRPr lang="en-GB" sz="1800" dirty="0"/>
          </a:p>
        </p:txBody>
      </p:sp>
      <p:pic>
        <p:nvPicPr>
          <p:cNvPr id="9" name="Picture 2" descr="Резултат с изображение за анкети студенти">
            <a:hlinkClick r:id="rId2"/>
          </p:cNvPr>
          <p:cNvPicPr>
            <a:picLocks noChangeAspect="1" noChangeArrowheads="1"/>
          </p:cNvPicPr>
          <p:nvPr/>
        </p:nvPicPr>
        <p:blipFill>
          <a:blip r:embed="rId3" r:link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1319" y="188640"/>
            <a:ext cx="961626" cy="7236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3" name="Диаграма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53227539"/>
              </p:ext>
            </p:extLst>
          </p:nvPr>
        </p:nvGraphicFramePr>
        <p:xfrm>
          <a:off x="179512" y="764704"/>
          <a:ext cx="4104456" cy="2448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4" name="Rectangle 3"/>
          <p:cNvSpPr/>
          <p:nvPr/>
        </p:nvSpPr>
        <p:spPr>
          <a:xfrm>
            <a:off x="107504" y="3068960"/>
            <a:ext cx="4572000" cy="60016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bg-BG" sz="1100" b="1" i="1" dirty="0"/>
              <a:t>Фиг. № 11.</a:t>
            </a:r>
            <a:r>
              <a:rPr lang="bg-BG" sz="1100" i="1" dirty="0"/>
              <a:t> Удовлетворява ли Ви организацията и обслужването от служителите на университета по време на приема на документи за кандидатстване?  </a:t>
            </a:r>
            <a:r>
              <a:rPr lang="en-US" sz="1100" i="1" dirty="0"/>
              <a:t>(</a:t>
            </a:r>
            <a:r>
              <a:rPr lang="bg-BG" sz="1100" i="1" dirty="0"/>
              <a:t>%</a:t>
            </a:r>
            <a:r>
              <a:rPr lang="en-US" sz="1100" i="1" dirty="0"/>
              <a:t>)</a:t>
            </a:r>
            <a:endParaRPr lang="en-GB" sz="1100" dirty="0"/>
          </a:p>
        </p:txBody>
      </p:sp>
      <p:graphicFrame>
        <p:nvGraphicFramePr>
          <p:cNvPr id="17" name="Диаграма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24514183"/>
              </p:ext>
            </p:extLst>
          </p:nvPr>
        </p:nvGraphicFramePr>
        <p:xfrm>
          <a:off x="251520" y="3696986"/>
          <a:ext cx="3870176" cy="25237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7" name="Rectangle 6"/>
          <p:cNvSpPr/>
          <p:nvPr/>
        </p:nvSpPr>
        <p:spPr>
          <a:xfrm>
            <a:off x="107504" y="6309320"/>
            <a:ext cx="4572000" cy="43088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bg-BG" sz="1100" b="1" i="1" dirty="0"/>
              <a:t>Фиг. № 12.</a:t>
            </a:r>
            <a:r>
              <a:rPr lang="bg-BG" sz="1100" i="1" dirty="0"/>
              <a:t> Справочникът на кандидат-студента даде ли Ви изчерпателна информация по всички интересуващи Ви въпроси?  </a:t>
            </a:r>
            <a:r>
              <a:rPr lang="en-US" sz="1100" i="1" dirty="0"/>
              <a:t>(</a:t>
            </a:r>
            <a:r>
              <a:rPr lang="bg-BG" sz="1100" i="1" dirty="0"/>
              <a:t>%</a:t>
            </a:r>
            <a:r>
              <a:rPr lang="en-US" sz="1100" i="1" dirty="0"/>
              <a:t>)</a:t>
            </a:r>
            <a:endParaRPr lang="en-GB" sz="1100" dirty="0"/>
          </a:p>
        </p:txBody>
      </p:sp>
      <p:sp>
        <p:nvSpPr>
          <p:cNvPr id="8" name="Rectangle 7"/>
          <p:cNvSpPr/>
          <p:nvPr/>
        </p:nvSpPr>
        <p:spPr>
          <a:xfrm>
            <a:off x="3923928" y="476672"/>
            <a:ext cx="4999017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bg-BG" sz="1400" dirty="0"/>
              <a:t>Над 2/3 от лицата считат, че справочникът на кандидат-студента е предоставил необходимата информация по всички интересуващи ги въпроси фиг. </a:t>
            </a:r>
            <a:r>
              <a:rPr lang="bg-BG" sz="1400" dirty="0" smtClean="0"/>
              <a:t>11.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bg-BG" sz="1400" dirty="0" smtClean="0"/>
              <a:t>Допълнителната </a:t>
            </a:r>
            <a:r>
              <a:rPr lang="bg-BG" sz="1400" dirty="0"/>
              <a:t>информация, която кандидатстващите желаят да получат от справочника е свързана с бъдещата им трудова реализация и изучаваните учебни дисциплини по специалност „Фармация”. </a:t>
            </a:r>
            <a:endParaRPr lang="en-GB" sz="1400" dirty="0"/>
          </a:p>
          <a:p>
            <a:pPr marL="285750" indent="-285750">
              <a:buFont typeface="Arial" pitchFamily="34" charset="0"/>
              <a:buChar char="•"/>
            </a:pPr>
            <a:r>
              <a:rPr lang="bg-BG" sz="1400" dirty="0"/>
              <a:t>Почти 40% от лицата не са се запознали със справочника за кандидат-студента преди подаването на документите за кандидатстване.</a:t>
            </a:r>
            <a:endParaRPr lang="en-GB" sz="1400" dirty="0"/>
          </a:p>
        </p:txBody>
      </p:sp>
      <p:graphicFrame>
        <p:nvGraphicFramePr>
          <p:cNvPr id="18" name="Диаграма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91796906"/>
              </p:ext>
            </p:extLst>
          </p:nvPr>
        </p:nvGraphicFramePr>
        <p:xfrm>
          <a:off x="5148064" y="2723440"/>
          <a:ext cx="3846004" cy="23651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11" name="Rectangle 10"/>
          <p:cNvSpPr/>
          <p:nvPr/>
        </p:nvSpPr>
        <p:spPr>
          <a:xfrm>
            <a:off x="4590744" y="5085184"/>
            <a:ext cx="4572000" cy="26161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bg-BG" sz="1100" b="1" i="1" dirty="0"/>
              <a:t>Фиг. № </a:t>
            </a:r>
            <a:r>
              <a:rPr lang="bg-BG" sz="1100" b="1" i="1" dirty="0" smtClean="0"/>
              <a:t>12.</a:t>
            </a:r>
            <a:r>
              <a:rPr lang="bg-BG" sz="1100" i="1" dirty="0" smtClean="0"/>
              <a:t> </a:t>
            </a:r>
            <a:r>
              <a:rPr lang="bg-BG" sz="1100" i="1" dirty="0"/>
              <a:t>Смятате ли да работите по време на следването?  </a:t>
            </a:r>
            <a:r>
              <a:rPr lang="en-US" sz="1100" i="1" dirty="0"/>
              <a:t>(</a:t>
            </a:r>
            <a:r>
              <a:rPr lang="bg-BG" sz="1100" i="1" dirty="0"/>
              <a:t>%</a:t>
            </a:r>
            <a:r>
              <a:rPr lang="en-US" sz="1100" i="1" dirty="0"/>
              <a:t>)</a:t>
            </a:r>
            <a:endParaRPr lang="en-GB" sz="1100" dirty="0"/>
          </a:p>
        </p:txBody>
      </p:sp>
      <p:sp>
        <p:nvSpPr>
          <p:cNvPr id="19" name="Rectangle 18"/>
          <p:cNvSpPr/>
          <p:nvPr/>
        </p:nvSpPr>
        <p:spPr>
          <a:xfrm>
            <a:off x="4679503" y="5445224"/>
            <a:ext cx="4243441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sz="1400" dirty="0"/>
              <a:t>Около 40% от запитаните имат намерение да работят по време на следването </a:t>
            </a:r>
            <a:r>
              <a:rPr lang="en-US" sz="1400" dirty="0"/>
              <a:t>(</a:t>
            </a:r>
            <a:r>
              <a:rPr lang="bg-BG" sz="1400" dirty="0"/>
              <a:t>фиг. </a:t>
            </a:r>
            <a:r>
              <a:rPr lang="bg-BG" sz="1400" dirty="0" smtClean="0"/>
              <a:t>12</a:t>
            </a:r>
            <a:r>
              <a:rPr lang="en-US" sz="1400" dirty="0" smtClean="0"/>
              <a:t>)</a:t>
            </a:r>
            <a:r>
              <a:rPr lang="bg-BG" sz="1400" dirty="0"/>
              <a:t>, като сред изтъкнатите за това причини са: осигуряването на финансова независимост от родители, покриването на различни нужди и придобиването на опит по специалността.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2025247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920</TotalTime>
  <Words>856</Words>
  <Application>Microsoft Office PowerPoint</Application>
  <PresentationFormat>On-screen Show (4:3)</PresentationFormat>
  <Paragraphs>108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03-01: ПРОУЧВАНЕ НА МНЕНИЕТО НА КАНДИДАТ-СТУДЕНТИ ЗА СПЕЦИАЛНОСТ «ФАРМАЦИЯ» И ПРОВЕЖДАНЕТО НА КАНДИДАТСТУДЕНТСКА КАМПАНИЯ В МУ-ПЛЕВЕН</vt:lpstr>
      <vt:lpstr> ОСНОВНИ ДАННИ ЗА ПРОУЧВАНЕТО  </vt:lpstr>
      <vt:lpstr>ПРЕДПОЧИТАНИ ИЗТОЧНИЦИ НА ИНФОРМАЦИЯ НА КАНДИДАТ-СТУДЕНТИТЕ ПРИ ИЗБОРА НА МУ-ПЛЕВЕН</vt:lpstr>
      <vt:lpstr>ОСНОВНИ МОТИВИ ЗА ИЗБОРА НА ОБУЧАВАЩА ИНСТИТУЦИЯ И НА СПЕЦИАЛНОСТ „ФАРМАЦИЯ“</vt:lpstr>
      <vt:lpstr>ИНФОРМИРАНОСТ ЗА СПЕЦИФИКИТЕ НА ОКС „магистър“ ПО„ФАРМАЦИЯ“ </vt:lpstr>
      <vt:lpstr>ВКЛЮЧВАНЕ НА ПРЕПОДАВАТЕЛИ ОТ ДРУГИ ВУ В ОБУЧЕНИЕТО ПО СПЕЦИАЛНОСТТА</vt:lpstr>
      <vt:lpstr>УДОВЛЕТВОРЕНОСТ ОТ ОРГАНИЗАЦИЯТА НА КАНДИДАТСТУДЕНТСКАТА КАМПАНИЯ В МУ-ПЛЕВЕН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263</cp:revision>
  <dcterms:created xsi:type="dcterms:W3CDTF">2018-03-30T05:06:56Z</dcterms:created>
  <dcterms:modified xsi:type="dcterms:W3CDTF">2018-04-11T12:51:03Z</dcterms:modified>
</cp:coreProperties>
</file>